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5" r:id="rId25"/>
    <p:sldId id="286" r:id="rId26"/>
    <p:sldId id="287" r:id="rId27"/>
    <p:sldId id="288" r:id="rId28"/>
    <p:sldId id="289" r:id="rId29"/>
    <p:sldId id="290" r:id="rId30"/>
    <p:sldId id="292" r:id="rId31"/>
    <p:sldId id="295" r:id="rId32"/>
  </p:sldIdLst>
  <p:sldSz cx="9144000" cy="5143500" type="screen16x9"/>
  <p:notesSz cx="6858000" cy="9144000"/>
  <p:embeddedFontLst>
    <p:embeddedFont>
      <p:font typeface="Amatic SC" pitchFamily="2" charset="-79"/>
      <p:regular r:id="rId34"/>
      <p:bold r:id="rId35"/>
    </p:embeddedFont>
    <p:embeddedFont>
      <p:font typeface="Bree Serif" panose="02000503040000020004" pitchFamily="2" charset="77"/>
      <p:regular r:id="rId36"/>
    </p:embeddedFont>
    <p:embeddedFont>
      <p:font typeface="Caveat" pitchFamily="2" charset="0"/>
      <p:regular r:id="rId37"/>
      <p:bold r:id="rId38"/>
    </p:embeddedFont>
    <p:embeddedFont>
      <p:font typeface="Source Code Pro" panose="020B0509030403020204" pitchFamily="49"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86"/>
  </p:normalViewPr>
  <p:slideViewPr>
    <p:cSldViewPr snapToGrid="0">
      <p:cViewPr>
        <p:scale>
          <a:sx n="132" d="100"/>
          <a:sy n="132" d="100"/>
        </p:scale>
        <p:origin x="136" y="3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c6f59039d_0_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c6f5903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eca5818fdf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eca5818fdf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eca5818fdf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eca5818fdf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eca5818fdf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eca5818fdf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eca5818fdf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eca5818fdf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eca5818fdf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eca5818fd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eca5818fdf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eca5818fdf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eca5818fdf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eca5818fd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eca5818fdf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eca5818fd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eca5818fdf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eca5818fdf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c6f59039d_0_2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c6f59039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eca5818fd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eca5818f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c6f59039d_0_24: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c6f59039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eca5818fdf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eca5818fd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c6f59039d_0_29: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c6f59039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8b884c5543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8b884c5543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8b884c5543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8b884c5543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eca5818fd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eca5818fdf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eca5818fdf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eca5818fdf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8b884c5543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8b884c554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8b884c5543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8b884c5543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eca5818fdf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eca5818fdf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8b884c5543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8b884c554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8b884c5543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8b884c5543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efb0a23e1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efb0a23e1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c6f59039d_0_5: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c6f59039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f57ecccd2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f57ecccd2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8b884c554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8b884c554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c6f59039d_0_1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c6f59039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cf27397d30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cf27397d3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8b884c554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8b884c554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1600"/>
              </a:spcBef>
              <a:spcAft>
                <a:spcPts val="0"/>
              </a:spcAft>
              <a:buClr>
                <a:schemeClr val="accent1"/>
              </a:buClr>
              <a:buSzPts val="1400"/>
              <a:buChar char="○"/>
              <a:defRPr>
                <a:solidFill>
                  <a:schemeClr val="accent1"/>
                </a:solidFill>
                <a:highlight>
                  <a:schemeClr val="lt1"/>
                </a:highlight>
              </a:defRPr>
            </a:lvl2pPr>
            <a:lvl3pPr marL="1371600" lvl="2" indent="-317500">
              <a:spcBef>
                <a:spcPts val="1600"/>
              </a:spcBef>
              <a:spcAft>
                <a:spcPts val="0"/>
              </a:spcAft>
              <a:buClr>
                <a:schemeClr val="accent1"/>
              </a:buClr>
              <a:buSzPts val="1400"/>
              <a:buChar char="■"/>
              <a:defRPr>
                <a:solidFill>
                  <a:schemeClr val="accent1"/>
                </a:solidFill>
                <a:highlight>
                  <a:schemeClr val="lt1"/>
                </a:highlight>
              </a:defRPr>
            </a:lvl3pPr>
            <a:lvl4pPr marL="1828800" lvl="3" indent="-317500">
              <a:spcBef>
                <a:spcPts val="1600"/>
              </a:spcBef>
              <a:spcAft>
                <a:spcPts val="0"/>
              </a:spcAft>
              <a:buClr>
                <a:schemeClr val="accent1"/>
              </a:buClr>
              <a:buSzPts val="1400"/>
              <a:buChar char="●"/>
              <a:defRPr>
                <a:solidFill>
                  <a:schemeClr val="accent1"/>
                </a:solidFill>
                <a:highlight>
                  <a:schemeClr val="lt1"/>
                </a:highlight>
              </a:defRPr>
            </a:lvl4pPr>
            <a:lvl5pPr marL="2286000" lvl="4" indent="-317500">
              <a:spcBef>
                <a:spcPts val="1600"/>
              </a:spcBef>
              <a:spcAft>
                <a:spcPts val="0"/>
              </a:spcAft>
              <a:buClr>
                <a:schemeClr val="accent1"/>
              </a:buClr>
              <a:buSzPts val="1400"/>
              <a:buChar char="○"/>
              <a:defRPr>
                <a:solidFill>
                  <a:schemeClr val="accent1"/>
                </a:solidFill>
                <a:highlight>
                  <a:schemeClr val="lt1"/>
                </a:highlight>
              </a:defRPr>
            </a:lvl5pPr>
            <a:lvl6pPr marL="2743200" lvl="5" indent="-317500">
              <a:spcBef>
                <a:spcPts val="1600"/>
              </a:spcBef>
              <a:spcAft>
                <a:spcPts val="0"/>
              </a:spcAft>
              <a:buClr>
                <a:schemeClr val="accent1"/>
              </a:buClr>
              <a:buSzPts val="1400"/>
              <a:buChar char="■"/>
              <a:defRPr>
                <a:solidFill>
                  <a:schemeClr val="accent1"/>
                </a:solidFill>
                <a:highlight>
                  <a:schemeClr val="lt1"/>
                </a:highlight>
              </a:defRPr>
            </a:lvl6pPr>
            <a:lvl7pPr marL="3200400" lvl="6" indent="-317500">
              <a:spcBef>
                <a:spcPts val="1600"/>
              </a:spcBef>
              <a:spcAft>
                <a:spcPts val="0"/>
              </a:spcAft>
              <a:buClr>
                <a:schemeClr val="accent1"/>
              </a:buClr>
              <a:buSzPts val="1400"/>
              <a:buChar char="●"/>
              <a:defRPr>
                <a:solidFill>
                  <a:schemeClr val="accent1"/>
                </a:solidFill>
                <a:highlight>
                  <a:schemeClr val="lt1"/>
                </a:highlight>
              </a:defRPr>
            </a:lvl7pPr>
            <a:lvl8pPr marL="3657600" lvl="7" indent="-317500">
              <a:spcBef>
                <a:spcPts val="1600"/>
              </a:spcBef>
              <a:spcAft>
                <a:spcPts val="0"/>
              </a:spcAft>
              <a:buClr>
                <a:schemeClr val="accent1"/>
              </a:buClr>
              <a:buSzPts val="1400"/>
              <a:buChar char="○"/>
              <a:defRPr>
                <a:solidFill>
                  <a:schemeClr val="accent1"/>
                </a:solidFill>
                <a:highlight>
                  <a:schemeClr val="lt1"/>
                </a:highlight>
              </a:defRPr>
            </a:lvl8pPr>
            <a:lvl9pPr marL="4114800" lvl="8" indent="-317500">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5733600" cy="176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700"/>
              <a:t>The Orchard </a:t>
            </a:r>
            <a:endParaRPr sz="6700"/>
          </a:p>
          <a:p>
            <a:pPr marL="0" lvl="0" indent="0" algn="ctr" rtl="0">
              <a:spcBef>
                <a:spcPts val="0"/>
              </a:spcBef>
              <a:spcAft>
                <a:spcPts val="0"/>
              </a:spcAft>
              <a:buNone/>
            </a:pPr>
            <a:r>
              <a:rPr lang="en" sz="6700"/>
              <a:t>Child Care &amp; Preschool</a:t>
            </a:r>
            <a:endParaRPr sz="6700"/>
          </a:p>
        </p:txBody>
      </p:sp>
      <p:sp>
        <p:nvSpPr>
          <p:cNvPr id="57" name="Google Shape;57;p13"/>
          <p:cNvSpPr txBox="1">
            <a:spLocks noGrp="1"/>
          </p:cNvSpPr>
          <p:nvPr>
            <p:ph type="subTitle" idx="1"/>
          </p:nvPr>
        </p:nvSpPr>
        <p:spPr>
          <a:xfrm>
            <a:off x="124950" y="4258700"/>
            <a:ext cx="6107100" cy="7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Bree Serif"/>
                <a:ea typeface="Bree Serif"/>
                <a:cs typeface="Bree Serif"/>
                <a:sym typeface="Bree Serif"/>
              </a:rPr>
              <a:t>Hamurana, Rotorua, New Zealand</a:t>
            </a:r>
            <a:endParaRPr>
              <a:latin typeface="Bree Serif"/>
              <a:ea typeface="Bree Serif"/>
              <a:cs typeface="Bree Serif"/>
              <a:sym typeface="Bree Serif"/>
            </a:endParaRPr>
          </a:p>
        </p:txBody>
      </p:sp>
      <p:pic>
        <p:nvPicPr>
          <p:cNvPr id="58" name="Google Shape;58;p13" title="Image 28-08-2024 at 2.40 PM.jpeg"/>
          <p:cNvPicPr preferRelativeResize="0"/>
          <p:nvPr/>
        </p:nvPicPr>
        <p:blipFill>
          <a:blip r:embed="rId3">
            <a:alphaModFix/>
          </a:blip>
          <a:stretch>
            <a:fillRect/>
          </a:stretch>
        </p:blipFill>
        <p:spPr>
          <a:xfrm>
            <a:off x="6221324" y="254000"/>
            <a:ext cx="2200600" cy="4635501"/>
          </a:xfrm>
          <a:prstGeom prst="rect">
            <a:avLst/>
          </a:prstGeom>
          <a:noFill/>
          <a:ln>
            <a:noFill/>
          </a:ln>
        </p:spPr>
      </p:pic>
      <p:pic>
        <p:nvPicPr>
          <p:cNvPr id="59" name="Google Shape;59;p13" title="Screenshot 2026-03-12 at 8.47.31 AM.png"/>
          <p:cNvPicPr preferRelativeResize="0"/>
          <p:nvPr/>
        </p:nvPicPr>
        <p:blipFill>
          <a:blip r:embed="rId4">
            <a:alphaModFix/>
          </a:blip>
          <a:stretch>
            <a:fillRect/>
          </a:stretch>
        </p:blipFill>
        <p:spPr>
          <a:xfrm>
            <a:off x="641900" y="2448150"/>
            <a:ext cx="5295902" cy="1521550"/>
          </a:xfrm>
          <a:prstGeom prst="rect">
            <a:avLst/>
          </a:prstGeom>
          <a:noFill/>
          <a:ln>
            <a:noFill/>
          </a:ln>
        </p:spPr>
      </p:pic>
      <p:sp>
        <p:nvSpPr>
          <p:cNvPr id="60" name="Google Shape;60;p13"/>
          <p:cNvSpPr txBox="1"/>
          <p:nvPr/>
        </p:nvSpPr>
        <p:spPr>
          <a:xfrm>
            <a:off x="1619625" y="4613450"/>
            <a:ext cx="56538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7"/>
          <p:cNvSpPr txBox="1">
            <a:spLocks noGrp="1"/>
          </p:cNvSpPr>
          <p:nvPr>
            <p:ph type="title"/>
          </p:nvPr>
        </p:nvSpPr>
        <p:spPr>
          <a:xfrm>
            <a:off x="2011425" y="92100"/>
            <a:ext cx="5434200" cy="57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Environmental Practice</a:t>
            </a:r>
            <a:endParaRPr/>
          </a:p>
        </p:txBody>
      </p:sp>
      <p:sp>
        <p:nvSpPr>
          <p:cNvPr id="161" name="Google Shape;161;p27"/>
          <p:cNvSpPr txBox="1"/>
          <p:nvPr/>
        </p:nvSpPr>
        <p:spPr>
          <a:xfrm>
            <a:off x="184725" y="804875"/>
            <a:ext cx="8840700" cy="4209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b="1" u="sng"/>
              <a:t>Environmental Practice Statement</a:t>
            </a:r>
            <a:endParaRPr sz="1800" b="1" u="sng"/>
          </a:p>
          <a:p>
            <a:pPr marL="0" lvl="0" indent="0" algn="ctr" rtl="0">
              <a:lnSpc>
                <a:spcPct val="115000"/>
              </a:lnSpc>
              <a:spcBef>
                <a:spcPts val="0"/>
              </a:spcBef>
              <a:spcAft>
                <a:spcPts val="0"/>
              </a:spcAft>
              <a:buNone/>
            </a:pPr>
            <a:r>
              <a:rPr lang="en"/>
              <a:t> In keeping with our philosophy around caring for God’s creation and in conjunction with Te Whariki (our NZ ECE curriculum), we acknowledge the role we have in guiding the future kaitiaki of our planet. The Māori world view (te ao Māori) acknowledges the interconnectedness and interrelationship of all living &amp; non-living things, which we strive to teach our tamariki.</a:t>
            </a:r>
            <a:endParaRPr/>
          </a:p>
          <a:p>
            <a:pPr marL="0" lvl="0" indent="0" algn="ctr" rtl="0">
              <a:lnSpc>
                <a:spcPct val="115000"/>
              </a:lnSpc>
              <a:spcBef>
                <a:spcPts val="0"/>
              </a:spcBef>
              <a:spcAft>
                <a:spcPts val="0"/>
              </a:spcAft>
              <a:buNone/>
            </a:pPr>
            <a:r>
              <a:rPr lang="en"/>
              <a:t> </a:t>
            </a:r>
            <a:r>
              <a:rPr lang="en" i="1"/>
              <a:t>“Love for Earth”</a:t>
            </a:r>
            <a:endParaRPr i="1"/>
          </a:p>
          <a:p>
            <a:pPr marL="0" lvl="0" indent="0" algn="ctr" rtl="0">
              <a:lnSpc>
                <a:spcPct val="118000"/>
              </a:lnSpc>
              <a:spcBef>
                <a:spcPts val="0"/>
              </a:spcBef>
              <a:spcAft>
                <a:spcPts val="0"/>
              </a:spcAft>
              <a:buNone/>
            </a:pPr>
            <a:r>
              <a:rPr lang="en" sz="1200">
                <a:latin typeface="Times New Roman"/>
                <a:ea typeface="Times New Roman"/>
                <a:cs typeface="Times New Roman"/>
                <a:sym typeface="Times New Roman"/>
              </a:rPr>
              <a:t>The legacy we leave for the children we are teaching today, is of great importance to us. </a:t>
            </a:r>
            <a:endParaRPr sz="1200">
              <a:latin typeface="Times New Roman"/>
              <a:ea typeface="Times New Roman"/>
              <a:cs typeface="Times New Roman"/>
              <a:sym typeface="Times New Roman"/>
            </a:endParaRPr>
          </a:p>
          <a:p>
            <a:pPr marL="0" lvl="0" indent="0" algn="ctr" rtl="0">
              <a:lnSpc>
                <a:spcPct val="118000"/>
              </a:lnSpc>
              <a:spcBef>
                <a:spcPts val="600"/>
              </a:spcBef>
              <a:spcAft>
                <a:spcPts val="0"/>
              </a:spcAft>
              <a:buNone/>
            </a:pPr>
            <a:r>
              <a:rPr lang="en" sz="1200">
                <a:latin typeface="Times New Roman"/>
                <a:ea typeface="Times New Roman"/>
                <a:cs typeface="Times New Roman"/>
                <a:sym typeface="Times New Roman"/>
              </a:rPr>
              <a:t>We have adopted the following practices, to make our impact on our earth slightly softer.</a:t>
            </a:r>
            <a:endParaRPr sz="1200">
              <a:latin typeface="Times New Roman"/>
              <a:ea typeface="Times New Roman"/>
              <a:cs typeface="Times New Roman"/>
              <a:sym typeface="Times New Roman"/>
            </a:endParaRPr>
          </a:p>
          <a:p>
            <a:pPr marL="0" lvl="0" indent="0" algn="l" rtl="0">
              <a:lnSpc>
                <a:spcPct val="118000"/>
              </a:lnSpc>
              <a:spcBef>
                <a:spcPts val="600"/>
              </a:spcBef>
              <a:spcAft>
                <a:spcPts val="0"/>
              </a:spcAft>
              <a:buNone/>
            </a:pPr>
            <a:r>
              <a:rPr lang="en" sz="1100" b="1"/>
              <a:t>Kitchen</a:t>
            </a:r>
            <a:endParaRPr sz="1100" b="1"/>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Buy ingredients in bulk and use concentrated cleaning products to avoid excessive packaging</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Purchase in glass or aluminium packaging, that is easily recyclable</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Recycle all materials that are recyclable</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Food scraps and waste is fed to onsite animals (pig, chickens)</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Reusable crockery and cutlery is used at all meals</a:t>
            </a:r>
            <a:endParaRPr sz="1100"/>
          </a:p>
          <a:p>
            <a:pPr marL="495300" lvl="0" indent="0" algn="l" rtl="0">
              <a:lnSpc>
                <a:spcPct val="118000"/>
              </a:lnSpc>
              <a:spcBef>
                <a:spcPts val="600"/>
              </a:spcBef>
              <a:spcAft>
                <a:spcPts val="600"/>
              </a:spcAft>
              <a:buNone/>
            </a:pPr>
            <a:r>
              <a:rPr lang="en" sz="1100"/>
              <a:t>·</a:t>
            </a:r>
            <a:r>
              <a:rPr lang="en" sz="700">
                <a:latin typeface="Times New Roman"/>
                <a:ea typeface="Times New Roman"/>
                <a:cs typeface="Times New Roman"/>
                <a:sym typeface="Times New Roman"/>
              </a:rPr>
              <a:t>   	</a:t>
            </a:r>
            <a:r>
              <a:rPr lang="en" sz="1100"/>
              <a:t>Whanau bring reusable crockery and utensils to whanau events to eliminate disposable plates, etc</a:t>
            </a:r>
            <a:endParaRPr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8"/>
          <p:cNvSpPr txBox="1"/>
          <p:nvPr/>
        </p:nvSpPr>
        <p:spPr>
          <a:xfrm>
            <a:off x="65975" y="92375"/>
            <a:ext cx="7468200" cy="4737000"/>
          </a:xfrm>
          <a:prstGeom prst="rect">
            <a:avLst/>
          </a:prstGeom>
          <a:noFill/>
          <a:ln>
            <a:noFill/>
          </a:ln>
        </p:spPr>
        <p:txBody>
          <a:bodyPr spcFirstLastPara="1" wrap="square" lIns="91425" tIns="91425" rIns="91425" bIns="91425" anchor="t" anchorCtr="0">
            <a:noAutofit/>
          </a:bodyPr>
          <a:lstStyle/>
          <a:p>
            <a:pPr marL="495300" lvl="0" indent="0" algn="l" rtl="0">
              <a:lnSpc>
                <a:spcPct val="118000"/>
              </a:lnSpc>
              <a:spcBef>
                <a:spcPts val="0"/>
              </a:spcBef>
              <a:spcAft>
                <a:spcPts val="0"/>
              </a:spcAft>
              <a:buNone/>
            </a:pPr>
            <a:r>
              <a:rPr lang="en" sz="1100"/>
              <a:t>-Our menu is vegetarian to reduce our carbon footprint in production of red meat, overfishing of fish stocks and condensed hen raising methods.</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Reusable hand towels are used at dining handwash area</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We use cotton dishcloths that are compostable at end of lifespan</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Soft plastics are collected from centre and families  and recycled at local Woolworth stores</a:t>
            </a:r>
            <a:endParaRPr sz="1100"/>
          </a:p>
          <a:p>
            <a:pPr marL="4953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Batteries are collected from centre and families and sent to recycling agent once bucket is full</a:t>
            </a:r>
            <a:endParaRPr sz="1100"/>
          </a:p>
          <a:p>
            <a:pPr marL="0" lvl="0" indent="0" algn="l" rtl="0">
              <a:lnSpc>
                <a:spcPct val="118000"/>
              </a:lnSpc>
              <a:spcBef>
                <a:spcPts val="600"/>
              </a:spcBef>
              <a:spcAft>
                <a:spcPts val="0"/>
              </a:spcAft>
              <a:buNone/>
            </a:pPr>
            <a:r>
              <a:rPr lang="en" sz="1100" b="1"/>
              <a:t>Bathroom</a:t>
            </a:r>
            <a:endParaRPr sz="1100" b="1"/>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Taps are pressurised to turn off to conserve water use</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Paper towels are used in bathroom area, these are burned to reduce landfill or used as compost</a:t>
            </a:r>
            <a:endParaRPr sz="1100"/>
          </a:p>
          <a:p>
            <a:pPr marL="457200" lvl="0" indent="-298450" algn="l" rtl="0">
              <a:lnSpc>
                <a:spcPct val="118000"/>
              </a:lnSpc>
              <a:spcBef>
                <a:spcPts val="600"/>
              </a:spcBef>
              <a:spcAft>
                <a:spcPts val="0"/>
              </a:spcAft>
              <a:buSzPts val="1100"/>
              <a:buChar char="-"/>
            </a:pPr>
            <a:r>
              <a:rPr lang="en" sz="1100"/>
              <a:t>     Reusable face clothes used at dining area to wipe faces and dry for after hand washing.</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Bleach spray is made from concentrated bleach to clean all areas, avoiding excessive packaging.</a:t>
            </a:r>
            <a:endParaRPr sz="1100"/>
          </a:p>
          <a:p>
            <a:pPr marL="0" lvl="0" indent="0" algn="l" rtl="0">
              <a:lnSpc>
                <a:spcPct val="118000"/>
              </a:lnSpc>
              <a:spcBef>
                <a:spcPts val="600"/>
              </a:spcBef>
              <a:spcAft>
                <a:spcPts val="0"/>
              </a:spcAft>
              <a:buNone/>
            </a:pPr>
            <a:r>
              <a:rPr lang="en" sz="1100" b="1"/>
              <a:t>Care Moments</a:t>
            </a:r>
            <a:endParaRPr sz="1100" b="1"/>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We use reusable nappies and wipes to lessen the use of fossil fuels used in production of disposable nappies and to reduce landfill waste of a product with an unknown decomposition time or impact</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We use paper towels for clean up of nappy change area between children</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Compostable, biodegradable bamboo wipes are used when wipes are necessary.</a:t>
            </a:r>
            <a:endParaRPr sz="1100"/>
          </a:p>
          <a:p>
            <a:pPr marL="0" lvl="0" indent="0" algn="l" rtl="0">
              <a:spcBef>
                <a:spcPts val="600"/>
              </a:spcBef>
              <a:spcAft>
                <a:spcPts val="0"/>
              </a:spcAft>
              <a:buNone/>
            </a:pP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9"/>
          <p:cNvSpPr txBox="1"/>
          <p:nvPr/>
        </p:nvSpPr>
        <p:spPr>
          <a:xfrm>
            <a:off x="52775" y="79175"/>
            <a:ext cx="8959200" cy="4275000"/>
          </a:xfrm>
          <a:prstGeom prst="rect">
            <a:avLst/>
          </a:prstGeom>
          <a:noFill/>
          <a:ln>
            <a:noFill/>
          </a:ln>
        </p:spPr>
        <p:txBody>
          <a:bodyPr spcFirstLastPara="1" wrap="square" lIns="91425" tIns="91425" rIns="91425" bIns="91425" anchor="t" anchorCtr="0">
            <a:noAutofit/>
          </a:bodyPr>
          <a:lstStyle/>
          <a:p>
            <a:pPr marL="0" lvl="0" indent="0" algn="l" rtl="0">
              <a:lnSpc>
                <a:spcPct val="118000"/>
              </a:lnSpc>
              <a:spcBef>
                <a:spcPts val="0"/>
              </a:spcBef>
              <a:spcAft>
                <a:spcPts val="0"/>
              </a:spcAft>
              <a:buNone/>
            </a:pPr>
            <a:r>
              <a:rPr lang="en" sz="1100" b="1"/>
              <a:t>Laundry</a:t>
            </a:r>
            <a:endParaRPr sz="1100" b="1"/>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Packaging is recycled once used</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Cleaning products purchased in bulk in concentrated form where possible</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Reusable, washable mop heads are used</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Eco washing cycle is used (excl nappies)</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Buckets for soaking are reused</a:t>
            </a:r>
            <a:endParaRPr sz="1100"/>
          </a:p>
          <a:p>
            <a:pPr marL="0" lvl="0" indent="0" algn="l" rtl="0">
              <a:lnSpc>
                <a:spcPct val="118000"/>
              </a:lnSpc>
              <a:spcBef>
                <a:spcPts val="600"/>
              </a:spcBef>
              <a:spcAft>
                <a:spcPts val="0"/>
              </a:spcAft>
              <a:buNone/>
            </a:pPr>
            <a:r>
              <a:rPr lang="en" sz="1100" b="1"/>
              <a:t>Office</a:t>
            </a:r>
            <a:endParaRPr sz="1100" b="1"/>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Notices and invoices are sent digitally to avoid use of paper</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Payments only made and accepted using internet banking to lessen environmental impact of trip to bank.</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Paper waste is shredded and recycled</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Paper is reused where appropriate</a:t>
            </a:r>
            <a:endParaRPr sz="1100"/>
          </a:p>
          <a:p>
            <a:pPr marL="0" lvl="0" indent="0" algn="l" rtl="0">
              <a:lnSpc>
                <a:spcPct val="118000"/>
              </a:lnSpc>
              <a:spcBef>
                <a:spcPts val="600"/>
              </a:spcBef>
              <a:spcAft>
                <a:spcPts val="0"/>
              </a:spcAft>
              <a:buNone/>
            </a:pPr>
            <a:r>
              <a:rPr lang="en" sz="1100" b="1"/>
              <a:t>Outside</a:t>
            </a:r>
            <a:endParaRPr sz="1100" b="1"/>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Mara aroha – our giving garden. We aim to grow many of the vegetables and share excess with our local community, to reduce carbon footprint of food being grown elsewhere and transported and potentially grown using excessive fertilisers.</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Many of our resources that the children use are natures treasures, that teachers have foraged for or whanau bring in.</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Resources upcycled from whanau or second hand stores, to reduce consumer driven economy</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Aim to grow from seed in green house, plants that are grown in our Mara Aroha garden’</a:t>
            </a:r>
            <a:endParaRPr sz="1100"/>
          </a:p>
          <a:p>
            <a:pPr marL="457200" lvl="0" indent="0" algn="l" rtl="0">
              <a:lnSpc>
                <a:spcPct val="118000"/>
              </a:lnSpc>
              <a:spcBef>
                <a:spcPts val="600"/>
              </a:spcBef>
              <a:spcAft>
                <a:spcPts val="600"/>
              </a:spcAft>
              <a:buNone/>
            </a:pPr>
            <a:r>
              <a:rPr lang="en" sz="1100"/>
              <a:t>·</a:t>
            </a:r>
            <a:r>
              <a:rPr lang="en" sz="700">
                <a:latin typeface="Times New Roman"/>
                <a:ea typeface="Times New Roman"/>
                <a:cs typeface="Times New Roman"/>
                <a:sym typeface="Times New Roman"/>
              </a:rPr>
              <a:t>   	</a:t>
            </a: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0"/>
          <p:cNvSpPr txBox="1"/>
          <p:nvPr/>
        </p:nvSpPr>
        <p:spPr>
          <a:xfrm>
            <a:off x="145150" y="92375"/>
            <a:ext cx="8919600" cy="4882200"/>
          </a:xfrm>
          <a:prstGeom prst="rect">
            <a:avLst/>
          </a:prstGeom>
          <a:noFill/>
          <a:ln>
            <a:noFill/>
          </a:ln>
        </p:spPr>
        <p:txBody>
          <a:bodyPr spcFirstLastPara="1" wrap="square" lIns="91425" tIns="91425" rIns="91425" bIns="91425" anchor="t" anchorCtr="0">
            <a:noAutofit/>
          </a:bodyPr>
          <a:lstStyle/>
          <a:p>
            <a:pPr marL="457200" lvl="0" indent="0" algn="l" rtl="0">
              <a:lnSpc>
                <a:spcPct val="118000"/>
              </a:lnSpc>
              <a:spcBef>
                <a:spcPts val="0"/>
              </a:spcBef>
              <a:spcAft>
                <a:spcPts val="0"/>
              </a:spcAft>
              <a:buNone/>
            </a:pPr>
            <a:endParaRPr sz="1100"/>
          </a:p>
          <a:p>
            <a:pPr marL="0" lvl="0" indent="457200" algn="l" rtl="0">
              <a:lnSpc>
                <a:spcPct val="118000"/>
              </a:lnSpc>
              <a:spcBef>
                <a:spcPts val="600"/>
              </a:spcBef>
              <a:spcAft>
                <a:spcPts val="0"/>
              </a:spcAft>
              <a:buNone/>
            </a:pPr>
            <a:r>
              <a:rPr lang="en" sz="1100"/>
              <a:t>-	Native garden growing and extended to encourage local fauna and absorb some of our carbon emissions</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Loose parts play using upcycled materials and extending children’s imaginative play</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Outside play is encouraged in all weather  to deepen our children’s understanding of their environment and the way it changes with the weather</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Rain water is collected and used for play.</a:t>
            </a:r>
            <a:endParaRPr sz="1100"/>
          </a:p>
          <a:p>
            <a:pPr marL="228600" lvl="0" indent="0" algn="l" rtl="0">
              <a:lnSpc>
                <a:spcPct val="118000"/>
              </a:lnSpc>
              <a:spcBef>
                <a:spcPts val="600"/>
              </a:spcBef>
              <a:spcAft>
                <a:spcPts val="0"/>
              </a:spcAft>
              <a:buNone/>
            </a:pPr>
            <a:r>
              <a:rPr lang="en" sz="1100" b="1"/>
              <a:t>Play resources</a:t>
            </a:r>
            <a:endParaRPr sz="1100" b="1"/>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Single use resources are avoided to lessen waste and decrease manufacture of goods using precious fossil fuels</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Glitter is never used, as it’s production uses precious resources and the product is a micro plastic that enters our environment</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Natural resources are provided</a:t>
            </a:r>
            <a:endParaRPr sz="1100"/>
          </a:p>
          <a:p>
            <a:pPr marL="457200" lvl="0" indent="0" algn="l" rtl="0">
              <a:lnSpc>
                <a:spcPct val="118000"/>
              </a:lnSpc>
              <a:spcBef>
                <a:spcPts val="600"/>
              </a:spcBef>
              <a:spcAft>
                <a:spcPts val="0"/>
              </a:spcAft>
              <a:buNone/>
            </a:pPr>
            <a:r>
              <a:rPr lang="en" sz="1100"/>
              <a:t>·</a:t>
            </a:r>
            <a:r>
              <a:rPr lang="en" sz="700">
                <a:latin typeface="Times New Roman"/>
                <a:ea typeface="Times New Roman"/>
                <a:cs typeface="Times New Roman"/>
                <a:sym typeface="Times New Roman"/>
              </a:rPr>
              <a:t>   	</a:t>
            </a:r>
            <a:r>
              <a:rPr lang="en" sz="1100"/>
              <a:t>Where plastic resources are provided, they are of high quality for long term, sustainable play – eg mobilo.</a:t>
            </a:r>
            <a:endParaRPr sz="1100"/>
          </a:p>
          <a:p>
            <a:pPr marL="0" lvl="0" indent="0" algn="l" rtl="0">
              <a:lnSpc>
                <a:spcPct val="118000"/>
              </a:lnSpc>
              <a:spcBef>
                <a:spcPts val="600"/>
              </a:spcBef>
              <a:spcAft>
                <a:spcPts val="0"/>
              </a:spcAft>
              <a:buNone/>
            </a:pPr>
            <a:r>
              <a:rPr lang="en" sz="1100"/>
              <a:t>We are always looking for ways to extend or develop our practice in caring for our earth. Please make any suggestions you feel we could adopt.</a:t>
            </a:r>
            <a:endParaRPr sz="1100"/>
          </a:p>
          <a:p>
            <a:pPr marL="0" lvl="0" indent="0" algn="l" rtl="0">
              <a:spcBef>
                <a:spcPts val="600"/>
              </a:spcBef>
              <a:spcAft>
                <a:spcPts val="0"/>
              </a:spcAft>
              <a:buNone/>
            </a:pP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304775" y="345200"/>
            <a:ext cx="4045200" cy="1710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Our Localised Curriculum</a:t>
            </a:r>
            <a:endParaRPr/>
          </a:p>
        </p:txBody>
      </p:sp>
      <p:sp>
        <p:nvSpPr>
          <p:cNvPr id="182" name="Google Shape;182;p31"/>
          <p:cNvSpPr txBox="1">
            <a:spLocks noGrp="1"/>
          </p:cNvSpPr>
          <p:nvPr>
            <p:ph type="subTitle" idx="1"/>
          </p:nvPr>
        </p:nvSpPr>
        <p:spPr>
          <a:xfrm>
            <a:off x="304775" y="2118850"/>
            <a:ext cx="4045200" cy="230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300">
                <a:latin typeface="Bree Serif"/>
                <a:ea typeface="Bree Serif"/>
                <a:cs typeface="Bree Serif"/>
                <a:sym typeface="Bree Serif"/>
              </a:rPr>
              <a:t>Our Orchard Whariki</a:t>
            </a:r>
            <a:endParaRPr sz="2300">
              <a:latin typeface="Bree Serif"/>
              <a:ea typeface="Bree Serif"/>
              <a:cs typeface="Bree Serif"/>
              <a:sym typeface="Bree Serif"/>
            </a:endParaRPr>
          </a:p>
          <a:p>
            <a:pPr marL="0" lvl="0" indent="0" algn="ctr" rtl="0">
              <a:spcBef>
                <a:spcPts val="0"/>
              </a:spcBef>
              <a:spcAft>
                <a:spcPts val="0"/>
              </a:spcAft>
              <a:buNone/>
            </a:pPr>
            <a:endParaRPr/>
          </a:p>
          <a:p>
            <a:pPr marL="457200" lvl="0" indent="-342900" algn="ctr" rtl="0">
              <a:spcBef>
                <a:spcPts val="0"/>
              </a:spcBef>
              <a:spcAft>
                <a:spcPts val="0"/>
              </a:spcAft>
              <a:buSzPts val="1800"/>
              <a:buChar char="-"/>
            </a:pPr>
            <a:r>
              <a:rPr lang="en"/>
              <a:t>Learning outcomes rewritten to show our place and what’s important to us and our whanau</a:t>
            </a:r>
            <a:endParaRPr/>
          </a:p>
        </p:txBody>
      </p:sp>
      <p:sp>
        <p:nvSpPr>
          <p:cNvPr id="183" name="Google Shape;183;p3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000000"/>
              </a:solidFill>
              <a:latin typeface="Arial"/>
              <a:ea typeface="Arial"/>
              <a:cs typeface="Arial"/>
              <a:sym typeface="Arial"/>
            </a:endParaRPr>
          </a:p>
          <a:p>
            <a:pPr marL="0" lvl="0" indent="0" algn="l" rtl="0">
              <a:spcBef>
                <a:spcPts val="800"/>
              </a:spcBef>
              <a:spcAft>
                <a:spcPts val="0"/>
              </a:spcAft>
              <a:buNone/>
            </a:pPr>
            <a:endParaRPr sz="1400">
              <a:solidFill>
                <a:srgbClr val="000000"/>
              </a:solidFill>
              <a:latin typeface="Arial"/>
              <a:ea typeface="Arial"/>
              <a:cs typeface="Arial"/>
              <a:sym typeface="Arial"/>
            </a:endParaRPr>
          </a:p>
          <a:p>
            <a:pPr marL="0" lvl="0" indent="0" algn="l" rtl="0">
              <a:spcBef>
                <a:spcPts val="800"/>
              </a:spcBef>
              <a:spcAft>
                <a:spcPts val="0"/>
              </a:spcAft>
              <a:buNone/>
            </a:pPr>
            <a:endParaRPr sz="1400">
              <a:solidFill>
                <a:srgbClr val="000000"/>
              </a:solidFill>
              <a:latin typeface="Arial"/>
              <a:ea typeface="Arial"/>
              <a:cs typeface="Arial"/>
              <a:sym typeface="Arial"/>
            </a:endParaRPr>
          </a:p>
          <a:p>
            <a:pPr marL="0" lvl="0" indent="0" algn="l" rtl="0">
              <a:spcBef>
                <a:spcPts val="800"/>
              </a:spcBef>
              <a:spcAft>
                <a:spcPts val="0"/>
              </a:spcAft>
              <a:buNone/>
            </a:pP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Throughout the children’s time at The Orchard, they will experience a healthy environment where through our sustainable practices, we encourage healthy lifestyles with gardening, food, active exploration and working towards independent self care.</a:t>
            </a: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(WELLBEING) 1/20</a:t>
            </a: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 </a:t>
            </a: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Throughout the children’s time at The Orchard, they will experience an accepting environment where emotions are expressed, acknowledged and supported through manaakitanga and our love in action. We understand that every day is different and that our children’s wairua can differ, based on their needs.</a:t>
            </a: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(WELLBEING) 2/20</a:t>
            </a: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 </a:t>
            </a:r>
            <a:endParaRPr sz="1400">
              <a:solidFill>
                <a:srgbClr val="000000"/>
              </a:solidFill>
              <a:latin typeface="Arial"/>
              <a:ea typeface="Arial"/>
              <a:cs typeface="Arial"/>
              <a:sym typeface="Arial"/>
            </a:endParaRPr>
          </a:p>
          <a:p>
            <a:pPr marL="0" lvl="0" indent="0" algn="l" rtl="0">
              <a:spcBef>
                <a:spcPts val="800"/>
              </a:spcBef>
              <a:spcAft>
                <a:spcPts val="0"/>
              </a:spcAft>
              <a:buNone/>
            </a:pPr>
            <a:r>
              <a:rPr lang="en" sz="1400">
                <a:solidFill>
                  <a:srgbClr val="000000"/>
                </a:solidFill>
                <a:latin typeface="Arial"/>
                <a:ea typeface="Arial"/>
                <a:cs typeface="Arial"/>
                <a:sym typeface="Arial"/>
              </a:rPr>
              <a:t> </a:t>
            </a:r>
            <a:endParaRPr sz="1400">
              <a:solidFill>
                <a:srgbClr val="000000"/>
              </a:solidFill>
              <a:latin typeface="Arial"/>
              <a:ea typeface="Arial"/>
              <a:cs typeface="Arial"/>
              <a:sym typeface="Arial"/>
            </a:endParaRPr>
          </a:p>
          <a:p>
            <a:pPr marL="0" lvl="0" indent="0" algn="l" rtl="0">
              <a:spcBef>
                <a:spcPts val="800"/>
              </a:spcBef>
              <a:spcAft>
                <a:spcPts val="16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pic>
        <p:nvPicPr>
          <p:cNvPr id="188" name="Google Shape;188;p32" title="Screenshot 2026-06-02 at 2.05.40 PM.png"/>
          <p:cNvPicPr preferRelativeResize="0"/>
          <p:nvPr/>
        </p:nvPicPr>
        <p:blipFill rotWithShape="1">
          <a:blip r:embed="rId3">
            <a:alphaModFix/>
          </a:blip>
          <a:srcRect l="27828" t="19670" r="28820" b="5681"/>
          <a:stretch/>
        </p:blipFill>
        <p:spPr>
          <a:xfrm>
            <a:off x="341700" y="213750"/>
            <a:ext cx="4230298" cy="4715999"/>
          </a:xfrm>
          <a:prstGeom prst="rect">
            <a:avLst/>
          </a:prstGeom>
          <a:noFill/>
          <a:ln>
            <a:noFill/>
          </a:ln>
        </p:spPr>
      </p:pic>
      <p:pic>
        <p:nvPicPr>
          <p:cNvPr id="189" name="Google Shape;189;p32" title="Screenshot 2026-06-02 at 3.30.44 PM.png"/>
          <p:cNvPicPr preferRelativeResize="0"/>
          <p:nvPr/>
        </p:nvPicPr>
        <p:blipFill rotWithShape="1">
          <a:blip r:embed="rId4">
            <a:alphaModFix/>
          </a:blip>
          <a:srcRect l="44551" t="29674" r="30883" b="17033"/>
          <a:stretch/>
        </p:blipFill>
        <p:spPr>
          <a:xfrm>
            <a:off x="5192149" y="176350"/>
            <a:ext cx="3410852" cy="47908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3"/>
        <p:cNvGrpSpPr/>
        <p:nvPr/>
      </p:nvGrpSpPr>
      <p:grpSpPr>
        <a:xfrm>
          <a:off x="0" y="0"/>
          <a:ext cx="0" cy="0"/>
          <a:chOff x="0" y="0"/>
          <a:chExt cx="0" cy="0"/>
        </a:xfrm>
      </p:grpSpPr>
      <p:pic>
        <p:nvPicPr>
          <p:cNvPr id="194" name="Google Shape;194;p33" title="Screenshot 2026-06-02 at 1.59.35 PM.png"/>
          <p:cNvPicPr preferRelativeResize="0"/>
          <p:nvPr/>
        </p:nvPicPr>
        <p:blipFill rotWithShape="1">
          <a:blip r:embed="rId3">
            <a:alphaModFix/>
          </a:blip>
          <a:srcRect l="13374" t="24718" r="17080" b="4859"/>
          <a:stretch/>
        </p:blipFill>
        <p:spPr>
          <a:xfrm>
            <a:off x="1127675" y="193824"/>
            <a:ext cx="7253524" cy="47558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8"/>
        <p:cNvGrpSpPr/>
        <p:nvPr/>
      </p:nvGrpSpPr>
      <p:grpSpPr>
        <a:xfrm>
          <a:off x="0" y="0"/>
          <a:ext cx="0" cy="0"/>
          <a:chOff x="0" y="0"/>
          <a:chExt cx="0" cy="0"/>
        </a:xfrm>
      </p:grpSpPr>
      <p:pic>
        <p:nvPicPr>
          <p:cNvPr id="199" name="Google Shape;199;p34" title="Screenshot 2026-06-02 at 1.59.41 PM.png"/>
          <p:cNvPicPr preferRelativeResize="0"/>
          <p:nvPr/>
        </p:nvPicPr>
        <p:blipFill rotWithShape="1">
          <a:blip r:embed="rId3">
            <a:alphaModFix/>
          </a:blip>
          <a:srcRect l="15943" t="20161" r="17902" b="13867"/>
          <a:stretch/>
        </p:blipFill>
        <p:spPr>
          <a:xfrm>
            <a:off x="859212" y="125825"/>
            <a:ext cx="7425577" cy="47941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3"/>
        <p:cNvGrpSpPr/>
        <p:nvPr/>
      </p:nvGrpSpPr>
      <p:grpSpPr>
        <a:xfrm>
          <a:off x="0" y="0"/>
          <a:ext cx="0" cy="0"/>
          <a:chOff x="0" y="0"/>
          <a:chExt cx="0" cy="0"/>
        </a:xfrm>
      </p:grpSpPr>
      <p:pic>
        <p:nvPicPr>
          <p:cNvPr id="204" name="Google Shape;204;p35" title="Screenshot 2026-06-02 at 1.59.47 PM.png"/>
          <p:cNvPicPr preferRelativeResize="0"/>
          <p:nvPr/>
        </p:nvPicPr>
        <p:blipFill rotWithShape="1">
          <a:blip r:embed="rId3">
            <a:alphaModFix/>
          </a:blip>
          <a:srcRect l="14013" t="21900" r="14853" b="21555"/>
          <a:stretch/>
        </p:blipFill>
        <p:spPr>
          <a:xfrm>
            <a:off x="795375" y="364475"/>
            <a:ext cx="7988623" cy="4111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8"/>
        <p:cNvGrpSpPr/>
        <p:nvPr/>
      </p:nvGrpSpPr>
      <p:grpSpPr>
        <a:xfrm>
          <a:off x="0" y="0"/>
          <a:ext cx="0" cy="0"/>
          <a:chOff x="0" y="0"/>
          <a:chExt cx="0" cy="0"/>
        </a:xfrm>
      </p:grpSpPr>
      <p:sp>
        <p:nvSpPr>
          <p:cNvPr id="209" name="Google Shape;209;p36"/>
          <p:cNvSpPr txBox="1">
            <a:spLocks noGrp="1"/>
          </p:cNvSpPr>
          <p:nvPr>
            <p:ph type="title"/>
          </p:nvPr>
        </p:nvSpPr>
        <p:spPr>
          <a:xfrm>
            <a:off x="490250" y="526350"/>
            <a:ext cx="67362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So… let’s talk about fun… and compliance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311700" y="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a:t>
            </a:r>
            <a:endParaRPr/>
          </a:p>
        </p:txBody>
      </p:sp>
      <p:sp>
        <p:nvSpPr>
          <p:cNvPr id="66" name="Google Shape;66;p14"/>
          <p:cNvSpPr txBox="1">
            <a:spLocks noGrp="1"/>
          </p:cNvSpPr>
          <p:nvPr>
            <p:ph type="body" idx="1"/>
          </p:nvPr>
        </p:nvSpPr>
        <p:spPr>
          <a:xfrm>
            <a:off x="370600" y="629925"/>
            <a:ext cx="5241300" cy="3340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Rotorua (Studied Waikato Uni, travelled OE England, Europe)</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Former primary school teacher(1999-2013)</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Managed family manufacturing business (2002/2004) </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ECE since 2013</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Love  exploring, running, travel (incl seeing ECEs abroad), LOVE NZ natural environment… hence eco ECE</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Work 4 days: Mon teacher, Tue Admin, Wed &amp; Thu Admin or relief cover. </a:t>
            </a:r>
            <a:endParaRPr>
              <a:latin typeface="Bree Serif"/>
              <a:ea typeface="Bree Serif"/>
              <a:cs typeface="Bree Serif"/>
              <a:sym typeface="Bree Serif"/>
            </a:endParaRPr>
          </a:p>
          <a:p>
            <a:pPr marL="457200" lvl="0" indent="-342900" algn="l" rtl="0">
              <a:spcBef>
                <a:spcPts val="0"/>
              </a:spcBef>
              <a:spcAft>
                <a:spcPts val="0"/>
              </a:spcAft>
              <a:buSzPts val="1800"/>
              <a:buFont typeface="Bree Serif"/>
              <a:buChar char="●"/>
            </a:pPr>
            <a:r>
              <a:rPr lang="en">
                <a:latin typeface="Bree Serif"/>
                <a:ea typeface="Bree Serif"/>
                <a:cs typeface="Bree Serif"/>
                <a:sym typeface="Bree Serif"/>
              </a:rPr>
              <a:t>Why am I here at ECC conf?? </a:t>
            </a:r>
            <a:endParaRPr>
              <a:latin typeface="Bree Serif"/>
              <a:ea typeface="Bree Serif"/>
              <a:cs typeface="Bree Serif"/>
              <a:sym typeface="Bree Serif"/>
            </a:endParaRPr>
          </a:p>
        </p:txBody>
      </p:sp>
      <p:sp>
        <p:nvSpPr>
          <p:cNvPr id="67" name="Google Shape;67;p14"/>
          <p:cNvSpPr txBox="1"/>
          <p:nvPr/>
        </p:nvSpPr>
        <p:spPr>
          <a:xfrm>
            <a:off x="6429375" y="4308375"/>
            <a:ext cx="2493000" cy="6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Calibri"/>
                <a:ea typeface="Calibri"/>
                <a:cs typeface="Calibri"/>
                <a:sym typeface="Calibri"/>
              </a:rPr>
              <a:t>Stewart Island, Jan 2026</a:t>
            </a:r>
            <a:endParaRPr sz="1800">
              <a:solidFill>
                <a:schemeClr val="dk2"/>
              </a:solidFill>
              <a:latin typeface="Calibri"/>
              <a:ea typeface="Calibri"/>
              <a:cs typeface="Calibri"/>
              <a:sym typeface="Calibri"/>
            </a:endParaRPr>
          </a:p>
          <a:p>
            <a:pPr marL="0" lvl="0" indent="0" algn="l" rtl="0">
              <a:spcBef>
                <a:spcPts val="0"/>
              </a:spcBef>
              <a:spcAft>
                <a:spcPts val="0"/>
              </a:spcAft>
              <a:buNone/>
            </a:pPr>
            <a:r>
              <a:rPr lang="en" sz="1800">
                <a:solidFill>
                  <a:schemeClr val="dk2"/>
                </a:solidFill>
                <a:latin typeface="Calibri"/>
                <a:ea typeface="Calibri"/>
                <a:cs typeface="Calibri"/>
                <a:sym typeface="Calibri"/>
              </a:rPr>
              <a:t>Celebrating Luke’s 18th</a:t>
            </a:r>
            <a:endParaRPr sz="1800">
              <a:solidFill>
                <a:schemeClr val="dk2"/>
              </a:solidFill>
              <a:latin typeface="Calibri"/>
              <a:ea typeface="Calibri"/>
              <a:cs typeface="Calibri"/>
              <a:sym typeface="Calibri"/>
            </a:endParaRPr>
          </a:p>
        </p:txBody>
      </p:sp>
      <p:pic>
        <p:nvPicPr>
          <p:cNvPr id="68" name="Google Shape;68;p14" title="IMG_5498.JPG"/>
          <p:cNvPicPr preferRelativeResize="0"/>
          <p:nvPr/>
        </p:nvPicPr>
        <p:blipFill>
          <a:blip r:embed="rId3">
            <a:alphaModFix/>
          </a:blip>
          <a:stretch>
            <a:fillRect/>
          </a:stretch>
        </p:blipFill>
        <p:spPr>
          <a:xfrm>
            <a:off x="5812125" y="109650"/>
            <a:ext cx="3020165" cy="2265124"/>
          </a:xfrm>
          <a:prstGeom prst="rect">
            <a:avLst/>
          </a:prstGeom>
          <a:noFill/>
          <a:ln>
            <a:noFill/>
          </a:ln>
        </p:spPr>
      </p:pic>
      <p:sp>
        <p:nvSpPr>
          <p:cNvPr id="69" name="Google Shape;69;p14"/>
          <p:cNvSpPr txBox="1"/>
          <p:nvPr/>
        </p:nvSpPr>
        <p:spPr>
          <a:xfrm>
            <a:off x="7884700" y="176250"/>
            <a:ext cx="1456200" cy="5115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523"/>
              <a:buNone/>
            </a:pPr>
            <a:r>
              <a:rPr lang="en" sz="1355">
                <a:solidFill>
                  <a:schemeClr val="accent1"/>
                </a:solidFill>
                <a:latin typeface="Bree Serif"/>
                <a:ea typeface="Bree Serif"/>
                <a:cs typeface="Bree Serif"/>
                <a:sym typeface="Bree Serif"/>
              </a:rPr>
              <a:t>July 2026</a:t>
            </a:r>
            <a:endParaRPr sz="1355">
              <a:solidFill>
                <a:schemeClr val="accent1"/>
              </a:solidFill>
              <a:latin typeface="Bree Serif"/>
              <a:ea typeface="Bree Serif"/>
              <a:cs typeface="Bree Serif"/>
              <a:sym typeface="Bree Serif"/>
            </a:endParaRPr>
          </a:p>
          <a:p>
            <a:pPr marL="0" lvl="0" indent="0" algn="l" rtl="0">
              <a:lnSpc>
                <a:spcPct val="80000"/>
              </a:lnSpc>
              <a:spcBef>
                <a:spcPts val="0"/>
              </a:spcBef>
              <a:spcAft>
                <a:spcPts val="0"/>
              </a:spcAft>
              <a:buSzPts val="523"/>
              <a:buNone/>
            </a:pPr>
            <a:r>
              <a:rPr lang="en" sz="1355">
                <a:solidFill>
                  <a:schemeClr val="accent1"/>
                </a:solidFill>
                <a:latin typeface="Bree Serif"/>
                <a:ea typeface="Bree Serif"/>
                <a:cs typeface="Bree Serif"/>
                <a:sym typeface="Bree Serif"/>
              </a:rPr>
              <a:t>Te Anau</a:t>
            </a:r>
            <a:endParaRPr sz="1355">
              <a:solidFill>
                <a:schemeClr val="accent1"/>
              </a:solidFill>
              <a:latin typeface="Bree Serif"/>
              <a:ea typeface="Bree Serif"/>
              <a:cs typeface="Bree Serif"/>
              <a:sym typeface="Bree Serif"/>
            </a:endParaRPr>
          </a:p>
          <a:p>
            <a:pPr marL="0" lvl="0" indent="0" algn="l" rtl="0">
              <a:lnSpc>
                <a:spcPct val="80000"/>
              </a:lnSpc>
              <a:spcBef>
                <a:spcPts val="0"/>
              </a:spcBef>
              <a:spcAft>
                <a:spcPts val="0"/>
              </a:spcAft>
              <a:buSzPts val="523"/>
              <a:buNone/>
            </a:pPr>
            <a:endParaRPr sz="855">
              <a:solidFill>
                <a:schemeClr val="dk2"/>
              </a:solidFill>
              <a:latin typeface="Bree Serif"/>
              <a:ea typeface="Bree Serif"/>
              <a:cs typeface="Bree Serif"/>
              <a:sym typeface="Bree Serif"/>
            </a:endParaRPr>
          </a:p>
        </p:txBody>
      </p:sp>
      <p:pic>
        <p:nvPicPr>
          <p:cNvPr id="70" name="Google Shape;70;p14" title="30ba2b06-75a0-42a2-8701-7f55ce2193a6.JPG"/>
          <p:cNvPicPr preferRelativeResize="0"/>
          <p:nvPr/>
        </p:nvPicPr>
        <p:blipFill>
          <a:blip r:embed="rId4">
            <a:alphaModFix/>
          </a:blip>
          <a:stretch>
            <a:fillRect/>
          </a:stretch>
        </p:blipFill>
        <p:spPr>
          <a:xfrm>
            <a:off x="5946800" y="2144250"/>
            <a:ext cx="2885500" cy="2164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13"/>
        <p:cNvGrpSpPr/>
        <p:nvPr/>
      </p:nvGrpSpPr>
      <p:grpSpPr>
        <a:xfrm>
          <a:off x="0" y="0"/>
          <a:ext cx="0" cy="0"/>
          <a:chOff x="0" y="0"/>
          <a:chExt cx="0" cy="0"/>
        </a:xfrm>
      </p:grpSpPr>
      <p:sp>
        <p:nvSpPr>
          <p:cNvPr id="214" name="Google Shape;214;p37"/>
          <p:cNvSpPr txBox="1"/>
          <p:nvPr/>
        </p:nvSpPr>
        <p:spPr>
          <a:xfrm>
            <a:off x="817375" y="797450"/>
            <a:ext cx="8326800" cy="434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2"/>
                </a:solidFill>
                <a:latin typeface="Bree Serif"/>
                <a:ea typeface="Bree Serif"/>
                <a:cs typeface="Bree Serif"/>
                <a:sym typeface="Bree Serif"/>
              </a:rPr>
              <a:t>You will need a </a:t>
            </a:r>
            <a:r>
              <a:rPr lang="en" sz="1900" b="1">
                <a:solidFill>
                  <a:schemeClr val="dk2"/>
                </a:solidFill>
                <a:latin typeface="Bree Serif"/>
                <a:ea typeface="Bree Serif"/>
                <a:cs typeface="Bree Serif"/>
                <a:sym typeface="Bree Serif"/>
              </a:rPr>
              <a:t>robust</a:t>
            </a:r>
            <a:r>
              <a:rPr lang="en" sz="1900">
                <a:solidFill>
                  <a:schemeClr val="dk2"/>
                </a:solidFill>
                <a:latin typeface="Bree Serif"/>
                <a:ea typeface="Bree Serif"/>
                <a:cs typeface="Bree Serif"/>
                <a:sym typeface="Bree Serif"/>
              </a:rPr>
              <a:t> excursion policy for regular excursions.</a:t>
            </a: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r>
              <a:rPr lang="en" sz="1900">
                <a:solidFill>
                  <a:schemeClr val="dk2"/>
                </a:solidFill>
                <a:latin typeface="Bree Serif"/>
                <a:ea typeface="Bree Serif"/>
                <a:cs typeface="Bree Serif"/>
                <a:sym typeface="Bree Serif"/>
              </a:rPr>
              <a:t>Here’s one of ours - we have 4 for the various areas around our centre…</a:t>
            </a: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r>
              <a:rPr lang="en" sz="1900">
                <a:solidFill>
                  <a:schemeClr val="dk2"/>
                </a:solidFill>
                <a:latin typeface="Bree Serif"/>
                <a:ea typeface="Bree Serif"/>
                <a:cs typeface="Bree Serif"/>
                <a:sym typeface="Bree Serif"/>
              </a:rPr>
              <a:t>Thanks to 🐓 for getting MOE to hone ours. </a:t>
            </a: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r>
              <a:rPr lang="en" sz="1900">
                <a:solidFill>
                  <a:schemeClr val="dk2"/>
                </a:solidFill>
                <a:latin typeface="Bree Serif"/>
                <a:ea typeface="Bree Serif"/>
                <a:cs typeface="Bree Serif"/>
                <a:sym typeface="Bree Serif"/>
              </a:rPr>
              <a:t>“It’s worth it for what we offer our children”</a:t>
            </a: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r>
              <a:rPr lang="en" sz="1900">
                <a:solidFill>
                  <a:schemeClr val="dk2"/>
                </a:solidFill>
                <a:latin typeface="Bree Serif"/>
                <a:ea typeface="Bree Serif"/>
                <a:cs typeface="Bree Serif"/>
                <a:sym typeface="Bree Serif"/>
              </a:rPr>
              <a:t>STAY WITH ME… this is soporific!</a:t>
            </a: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a:p>
            <a:pPr marL="0" lvl="0" indent="0" algn="l" rtl="0">
              <a:spcBef>
                <a:spcPts val="0"/>
              </a:spcBef>
              <a:spcAft>
                <a:spcPts val="0"/>
              </a:spcAft>
              <a:buNone/>
            </a:pPr>
            <a:endParaRPr sz="1900">
              <a:solidFill>
                <a:schemeClr val="dk2"/>
              </a:solidFill>
              <a:latin typeface="Bree Serif"/>
              <a:ea typeface="Bree Serif"/>
              <a:cs typeface="Bree Serif"/>
              <a:sym typeface="Bree Serif"/>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8"/>
          <p:cNvSpPr txBox="1">
            <a:spLocks noGrp="1"/>
          </p:cNvSpPr>
          <p:nvPr>
            <p:ph type="body" idx="1"/>
          </p:nvPr>
        </p:nvSpPr>
        <p:spPr>
          <a:xfrm>
            <a:off x="238575" y="1335100"/>
            <a:ext cx="5998800" cy="59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 map of where we go - 2 acres of land</a:t>
            </a:r>
            <a:endParaRPr/>
          </a:p>
        </p:txBody>
      </p:sp>
      <p:pic>
        <p:nvPicPr>
          <p:cNvPr id="220" name="Google Shape;220;p38" title="Image 28-08-2024 at 2.40 PM.jpeg"/>
          <p:cNvPicPr preferRelativeResize="0"/>
          <p:nvPr/>
        </p:nvPicPr>
        <p:blipFill>
          <a:blip r:embed="rId3">
            <a:alphaModFix/>
          </a:blip>
          <a:stretch>
            <a:fillRect/>
          </a:stretch>
        </p:blipFill>
        <p:spPr>
          <a:xfrm>
            <a:off x="3939275" y="-30362"/>
            <a:ext cx="2470584" cy="52042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39" title="Screenshot 2026-06-02 at 1.43.30 PM.png"/>
          <p:cNvPicPr preferRelativeResize="0"/>
          <p:nvPr/>
        </p:nvPicPr>
        <p:blipFill rotWithShape="1">
          <a:blip r:embed="rId3">
            <a:alphaModFix/>
          </a:blip>
          <a:srcRect l="29215" t="18940" r="30355" b="4160"/>
          <a:stretch/>
        </p:blipFill>
        <p:spPr>
          <a:xfrm>
            <a:off x="4644575" y="0"/>
            <a:ext cx="4499425" cy="5540774"/>
          </a:xfrm>
          <a:prstGeom prst="rect">
            <a:avLst/>
          </a:prstGeom>
          <a:noFill/>
          <a:ln>
            <a:noFill/>
          </a:ln>
        </p:spPr>
      </p:pic>
      <p:pic>
        <p:nvPicPr>
          <p:cNvPr id="226" name="Google Shape;226;p39" title="Screenshot 2026-06-02 at 1.43.25 PM.png"/>
          <p:cNvPicPr preferRelativeResize="0"/>
          <p:nvPr/>
        </p:nvPicPr>
        <p:blipFill rotWithShape="1">
          <a:blip r:embed="rId4">
            <a:alphaModFix/>
          </a:blip>
          <a:srcRect l="32338" t="18895" r="34096" b="6860"/>
          <a:stretch/>
        </p:blipFill>
        <p:spPr>
          <a:xfrm>
            <a:off x="703000" y="0"/>
            <a:ext cx="3591593" cy="51435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40" title="IMG_4477.jpeg"/>
          <p:cNvPicPr preferRelativeResize="0"/>
          <p:nvPr/>
        </p:nvPicPr>
        <p:blipFill>
          <a:blip r:embed="rId3">
            <a:alphaModFix/>
          </a:blip>
          <a:stretch>
            <a:fillRect/>
          </a:stretch>
        </p:blipFill>
        <p:spPr>
          <a:xfrm>
            <a:off x="152400" y="2344375"/>
            <a:ext cx="3528950" cy="2646724"/>
          </a:xfrm>
          <a:prstGeom prst="rect">
            <a:avLst/>
          </a:prstGeom>
          <a:noFill/>
          <a:ln>
            <a:noFill/>
          </a:ln>
        </p:spPr>
      </p:pic>
      <p:pic>
        <p:nvPicPr>
          <p:cNvPr id="233" name="Google Shape;233;p40" title="IMG_4524.jpeg"/>
          <p:cNvPicPr preferRelativeResize="0"/>
          <p:nvPr/>
        </p:nvPicPr>
        <p:blipFill>
          <a:blip r:embed="rId4">
            <a:alphaModFix/>
          </a:blip>
          <a:srcRect l="8159"/>
          <a:stretch>
            <a:fillRect/>
          </a:stretch>
        </p:blipFill>
        <p:spPr>
          <a:xfrm>
            <a:off x="4163623" y="-1"/>
            <a:ext cx="3528951" cy="2968324"/>
          </a:xfrm>
          <a:prstGeom prst="rect">
            <a:avLst/>
          </a:prstGeom>
          <a:noFill/>
          <a:ln>
            <a:noFill/>
          </a:ln>
        </p:spPr>
      </p:pic>
      <p:pic>
        <p:nvPicPr>
          <p:cNvPr id="234" name="Google Shape;234;p40" title="IMG_4523.jpeg"/>
          <p:cNvPicPr preferRelativeResize="0"/>
          <p:nvPr/>
        </p:nvPicPr>
        <p:blipFill>
          <a:blip r:embed="rId5">
            <a:alphaModFix/>
          </a:blip>
          <a:srcRect l="12538"/>
          <a:stretch>
            <a:fillRect/>
          </a:stretch>
        </p:blipFill>
        <p:spPr>
          <a:xfrm>
            <a:off x="5573027" y="2275450"/>
            <a:ext cx="3166872" cy="271565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42" title="IMG_2522 2.jpeg"/>
          <p:cNvPicPr preferRelativeResize="0"/>
          <p:nvPr/>
        </p:nvPicPr>
        <p:blipFill>
          <a:blip r:embed="rId3">
            <a:alphaModFix/>
          </a:blip>
          <a:srcRect l="9358"/>
          <a:stretch>
            <a:fillRect/>
          </a:stretch>
        </p:blipFill>
        <p:spPr>
          <a:xfrm>
            <a:off x="1742173" y="675325"/>
            <a:ext cx="4583884" cy="37928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3"/>
          <p:cNvSpPr txBox="1">
            <a:spLocks noGrp="1"/>
          </p:cNvSpPr>
          <p:nvPr>
            <p:ph type="title"/>
          </p:nvPr>
        </p:nvSpPr>
        <p:spPr>
          <a:xfrm>
            <a:off x="527625" y="0"/>
            <a:ext cx="5941500" cy="56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Community Engagement</a:t>
            </a:r>
            <a:endParaRPr/>
          </a:p>
        </p:txBody>
      </p:sp>
      <p:sp>
        <p:nvSpPr>
          <p:cNvPr id="252" name="Google Shape;252;p43"/>
          <p:cNvSpPr txBox="1">
            <a:spLocks noGrp="1"/>
          </p:cNvSpPr>
          <p:nvPr>
            <p:ph type="body" idx="1"/>
          </p:nvPr>
        </p:nvSpPr>
        <p:spPr>
          <a:xfrm>
            <a:off x="527625" y="518325"/>
            <a:ext cx="8022000" cy="390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Bree Serif"/>
                <a:ea typeface="Bree Serif"/>
                <a:cs typeface="Bree Serif"/>
                <a:sym typeface="Bree Serif"/>
              </a:rPr>
              <a:t>Whanau evenings &amp; events</a:t>
            </a:r>
            <a:endParaRPr sz="1300">
              <a:latin typeface="Bree Serif"/>
              <a:ea typeface="Bree Serif"/>
              <a:cs typeface="Bree Serif"/>
              <a:sym typeface="Bree Serif"/>
            </a:endParaRPr>
          </a:p>
          <a:p>
            <a:pPr marL="457200" lvl="0" indent="-311150" algn="l" rtl="0">
              <a:spcBef>
                <a:spcPts val="1600"/>
              </a:spcBef>
              <a:spcAft>
                <a:spcPts val="0"/>
              </a:spcAft>
              <a:buSzPts val="1300"/>
              <a:buFont typeface="Bree Serif"/>
              <a:buChar char="-"/>
            </a:pPr>
            <a:r>
              <a:rPr lang="en" sz="1300">
                <a:latin typeface="Bree Serif"/>
                <a:ea typeface="Bree Serif"/>
                <a:cs typeface="Bree Serif"/>
                <a:sym typeface="Bree Serif"/>
              </a:rPr>
              <a:t>Christmas play</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Easter morning celebration</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Matariki hangi meal</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Pataka Kai </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Mothers/ Father’s Day breakfasts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Clothing swaps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Meals for new babies arrival</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Support local outreach Trinity Center w Kai n clothes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Disco evening</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Retreats for Mums… fundraiser </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Workshops for parents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Parenting podcasts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Pet day &amp; Ag day visits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“Special” Community excursions</a:t>
            </a:r>
            <a:endParaRPr sz="1300">
              <a:latin typeface="Bree Serif"/>
              <a:ea typeface="Bree Serif"/>
              <a:cs typeface="Bree Serif"/>
              <a:sym typeface="Bree Serif"/>
            </a:endParaRPr>
          </a:p>
          <a:p>
            <a:pPr marL="457200" lvl="0" indent="-311150" algn="l" rtl="0">
              <a:spcBef>
                <a:spcPts val="0"/>
              </a:spcBef>
              <a:spcAft>
                <a:spcPts val="0"/>
              </a:spcAft>
              <a:buSzPts val="1300"/>
              <a:buFont typeface="Bree Serif"/>
              <a:buChar char="-"/>
            </a:pPr>
            <a:r>
              <a:rPr lang="en" sz="1300">
                <a:latin typeface="Bree Serif"/>
                <a:ea typeface="Bree Serif"/>
                <a:cs typeface="Bree Serif"/>
                <a:sym typeface="Bree Serif"/>
              </a:rPr>
              <a:t>Book Hunting (like rock hunting but with literacy focus)</a:t>
            </a:r>
            <a:endParaRPr sz="1300">
              <a:latin typeface="Bree Serif"/>
              <a:ea typeface="Bree Serif"/>
              <a:cs typeface="Bree Serif"/>
              <a:sym typeface="Bree Serif"/>
            </a:endParaRPr>
          </a:p>
        </p:txBody>
      </p:sp>
      <p:pic>
        <p:nvPicPr>
          <p:cNvPr id="255" name="Google Shape;255;p43" title="IMG_9549.jpg"/>
          <p:cNvPicPr preferRelativeResize="0"/>
          <p:nvPr/>
        </p:nvPicPr>
        <p:blipFill>
          <a:blip r:embed="rId3">
            <a:alphaModFix/>
          </a:blip>
          <a:stretch>
            <a:fillRect/>
          </a:stretch>
        </p:blipFill>
        <p:spPr>
          <a:xfrm>
            <a:off x="5707650" y="2863394"/>
            <a:ext cx="2439173" cy="182938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59"/>
        <p:cNvGrpSpPr/>
        <p:nvPr/>
      </p:nvGrpSpPr>
      <p:grpSpPr>
        <a:xfrm>
          <a:off x="0" y="0"/>
          <a:ext cx="0" cy="0"/>
          <a:chOff x="0" y="0"/>
          <a:chExt cx="0" cy="0"/>
        </a:xfrm>
      </p:grpSpPr>
      <p:sp>
        <p:nvSpPr>
          <p:cNvPr id="260" name="Google Shape;260;p44"/>
          <p:cNvSpPr txBox="1">
            <a:spLocks noGrp="1"/>
          </p:cNvSpPr>
          <p:nvPr>
            <p:ph type="title"/>
          </p:nvPr>
        </p:nvSpPr>
        <p:spPr>
          <a:xfrm>
            <a:off x="370600" y="104075"/>
            <a:ext cx="36441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Orchard Outside</a:t>
            </a:r>
            <a:endParaRPr/>
          </a:p>
        </p:txBody>
      </p:sp>
      <p:sp>
        <p:nvSpPr>
          <p:cNvPr id="261" name="Google Shape;261;p44"/>
          <p:cNvSpPr txBox="1">
            <a:spLocks noGrp="1"/>
          </p:cNvSpPr>
          <p:nvPr>
            <p:ph type="body" idx="1"/>
          </p:nvPr>
        </p:nvSpPr>
        <p:spPr>
          <a:xfrm>
            <a:off x="311700" y="912875"/>
            <a:ext cx="8404800" cy="397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Bree Serif"/>
                <a:ea typeface="Bree Serif"/>
                <a:cs typeface="Bree Serif"/>
                <a:sym typeface="Bree Serif"/>
              </a:rPr>
              <a:t>Holiday programme - offset Full Pay Parity, 100% fully qualified staff.</a:t>
            </a:r>
            <a:endParaRPr sz="1800">
              <a:latin typeface="Bree Serif"/>
              <a:ea typeface="Bree Serif"/>
              <a:cs typeface="Bree Serif"/>
              <a:sym typeface="Bree Serif"/>
            </a:endParaRPr>
          </a:p>
          <a:p>
            <a:pPr marL="0" lvl="0" indent="0" algn="l" rtl="0">
              <a:spcBef>
                <a:spcPts val="1600"/>
              </a:spcBef>
              <a:spcAft>
                <a:spcPts val="0"/>
              </a:spcAft>
              <a:buNone/>
            </a:pPr>
            <a:r>
              <a:rPr lang="en" sz="1800">
                <a:latin typeface="Bree Serif"/>
                <a:ea typeface="Bree Serif"/>
                <a:cs typeface="Bree Serif"/>
                <a:sym typeface="Bree Serif"/>
              </a:rPr>
              <a:t>Only open to Orchard graduates or siblings of children enrolled at The Orchard. Opportunity to reconnect with “our children”... We “know” them.</a:t>
            </a:r>
            <a:endParaRPr sz="1800">
              <a:latin typeface="Bree Serif"/>
              <a:ea typeface="Bree Serif"/>
              <a:cs typeface="Bree Serif"/>
              <a:sym typeface="Bree Serif"/>
            </a:endParaRPr>
          </a:p>
          <a:p>
            <a:pPr marL="0" lvl="0" indent="0" algn="l" rtl="0">
              <a:spcBef>
                <a:spcPts val="1600"/>
              </a:spcBef>
              <a:spcAft>
                <a:spcPts val="0"/>
              </a:spcAft>
              <a:buNone/>
            </a:pPr>
            <a:r>
              <a:rPr lang="en" sz="1800">
                <a:latin typeface="Bree Serif"/>
                <a:ea typeface="Bree Serif"/>
                <a:cs typeface="Bree Serif"/>
                <a:sym typeface="Bree Serif"/>
              </a:rPr>
              <a:t>Staff members children (50% discount)</a:t>
            </a:r>
            <a:endParaRPr sz="1800">
              <a:latin typeface="Bree Serif"/>
              <a:ea typeface="Bree Serif"/>
              <a:cs typeface="Bree Serif"/>
              <a:sym typeface="Bree Serif"/>
            </a:endParaRPr>
          </a:p>
          <a:p>
            <a:pPr marL="0" lvl="0" indent="0" algn="l" rtl="0">
              <a:spcBef>
                <a:spcPts val="1600"/>
              </a:spcBef>
              <a:spcAft>
                <a:spcPts val="0"/>
              </a:spcAft>
              <a:buNone/>
            </a:pPr>
            <a:r>
              <a:rPr lang="en" sz="1800">
                <a:latin typeface="Bree Serif"/>
                <a:ea typeface="Bree Serif"/>
                <a:cs typeface="Bree Serif"/>
                <a:sym typeface="Bree Serif"/>
              </a:rPr>
              <a:t>Not regulated by MoE. Based outdoors in our shed.</a:t>
            </a:r>
            <a:endParaRPr sz="1800">
              <a:latin typeface="Bree Serif"/>
              <a:ea typeface="Bree Serif"/>
              <a:cs typeface="Bree Serif"/>
              <a:sym typeface="Bree Serif"/>
            </a:endParaRPr>
          </a:p>
          <a:p>
            <a:pPr marL="0" lvl="0" indent="0" algn="l" rtl="0">
              <a:spcBef>
                <a:spcPts val="1600"/>
              </a:spcBef>
              <a:spcAft>
                <a:spcPts val="0"/>
              </a:spcAft>
              <a:buNone/>
            </a:pPr>
            <a:r>
              <a:rPr lang="en" sz="1800">
                <a:latin typeface="Bree Serif"/>
                <a:ea typeface="Bree Serif"/>
                <a:cs typeface="Bree Serif"/>
                <a:sym typeface="Bree Serif"/>
              </a:rPr>
              <a:t>Teacher and helper</a:t>
            </a:r>
            <a:endParaRPr sz="1800">
              <a:latin typeface="Bree Serif"/>
              <a:ea typeface="Bree Serif"/>
              <a:cs typeface="Bree Serif"/>
              <a:sym typeface="Bree Serif"/>
            </a:endParaRPr>
          </a:p>
          <a:p>
            <a:pPr marL="0" lvl="0" indent="0" algn="l" rtl="0">
              <a:spcBef>
                <a:spcPts val="1600"/>
              </a:spcBef>
              <a:spcAft>
                <a:spcPts val="0"/>
              </a:spcAft>
              <a:buNone/>
            </a:pPr>
            <a:r>
              <a:rPr lang="en" sz="1800">
                <a:latin typeface="Bree Serif"/>
                <a:ea typeface="Bree Serif"/>
                <a:cs typeface="Bree Serif"/>
                <a:sym typeface="Bree Serif"/>
              </a:rPr>
              <a:t>One out of Two weeks of school holidays… occasional Teacher Only Day.</a:t>
            </a:r>
            <a:endParaRPr sz="1800">
              <a:latin typeface="Bree Serif"/>
              <a:ea typeface="Bree Serif"/>
              <a:cs typeface="Bree Serif"/>
              <a:sym typeface="Bree Serif"/>
            </a:endParaRPr>
          </a:p>
          <a:p>
            <a:pPr marL="0" lvl="0" indent="0" algn="l" rtl="0">
              <a:spcBef>
                <a:spcPts val="1600"/>
              </a:spcBef>
              <a:spcAft>
                <a:spcPts val="1600"/>
              </a:spcAft>
              <a:buNone/>
            </a:pPr>
            <a:r>
              <a:rPr lang="en" sz="1800">
                <a:latin typeface="Bree Serif"/>
                <a:ea typeface="Bree Serif"/>
                <a:cs typeface="Bree Serif"/>
                <a:sym typeface="Bree Serif"/>
              </a:rPr>
              <a:t>Week at end of school year and one in January</a:t>
            </a:r>
            <a:endParaRPr sz="1800">
              <a:latin typeface="Bree Serif"/>
              <a:ea typeface="Bree Serif"/>
              <a:cs typeface="Bree Serif"/>
              <a:sym typeface="Bree Serif"/>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65"/>
        <p:cNvGrpSpPr/>
        <p:nvPr/>
      </p:nvGrpSpPr>
      <p:grpSpPr>
        <a:xfrm>
          <a:off x="0" y="0"/>
          <a:ext cx="0" cy="0"/>
          <a:chOff x="0" y="0"/>
          <a:chExt cx="0" cy="0"/>
        </a:xfrm>
      </p:grpSpPr>
      <p:sp>
        <p:nvSpPr>
          <p:cNvPr id="2" name="TextBox 1">
            <a:extLst>
              <a:ext uri="{FF2B5EF4-FFF2-40B4-BE49-F238E27FC236}">
                <a16:creationId xmlns:a16="http://schemas.microsoft.com/office/drawing/2014/main" id="{F9A060E2-C682-E57A-D399-2E19A36E73B6}"/>
              </a:ext>
            </a:extLst>
          </p:cNvPr>
          <p:cNvSpPr txBox="1"/>
          <p:nvPr/>
        </p:nvSpPr>
        <p:spPr>
          <a:xfrm>
            <a:off x="2897204" y="779646"/>
            <a:ext cx="3676851" cy="307777"/>
          </a:xfrm>
          <a:prstGeom prst="rect">
            <a:avLst/>
          </a:prstGeom>
          <a:noFill/>
        </p:spPr>
        <p:txBody>
          <a:bodyPr wrap="square" rtlCol="0">
            <a:spAutoFit/>
          </a:bodyPr>
          <a:lstStyle/>
          <a:p>
            <a:r>
              <a:rPr lang="en-US" dirty="0"/>
              <a:t>Video removed for privacy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0"/>
        <p:cNvGrpSpPr/>
        <p:nvPr/>
      </p:nvGrpSpPr>
      <p:grpSpPr>
        <a:xfrm>
          <a:off x="0" y="0"/>
          <a:ext cx="0" cy="0"/>
          <a:chOff x="0" y="0"/>
          <a:chExt cx="0" cy="0"/>
        </a:xfrm>
      </p:grpSpPr>
      <p:sp>
        <p:nvSpPr>
          <p:cNvPr id="273" name="Google Shape;273;p46"/>
          <p:cNvSpPr txBox="1"/>
          <p:nvPr/>
        </p:nvSpPr>
        <p:spPr>
          <a:xfrm>
            <a:off x="923625" y="118750"/>
            <a:ext cx="5528700" cy="7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2"/>
                </a:solidFill>
                <a:latin typeface="Bree Serif"/>
                <a:ea typeface="Bree Serif"/>
                <a:cs typeface="Bree Serif"/>
                <a:sym typeface="Bree Serif"/>
              </a:rPr>
              <a:t>The Orchard Outside Overnight</a:t>
            </a:r>
            <a:endParaRPr sz="2200">
              <a:solidFill>
                <a:schemeClr val="dk2"/>
              </a:solidFill>
              <a:latin typeface="Bree Serif"/>
              <a:ea typeface="Bree Serif"/>
              <a:cs typeface="Bree Serif"/>
              <a:sym typeface="Bree Serif"/>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7"/>
        <p:cNvGrpSpPr/>
        <p:nvPr/>
      </p:nvGrpSpPr>
      <p:grpSpPr>
        <a:xfrm>
          <a:off x="0" y="0"/>
          <a:ext cx="0" cy="0"/>
          <a:chOff x="0" y="0"/>
          <a:chExt cx="0" cy="0"/>
        </a:xfrm>
      </p:grpSpPr>
      <p:sp>
        <p:nvSpPr>
          <p:cNvPr id="278" name="Google Shape;278;p47"/>
          <p:cNvSpPr txBox="1">
            <a:spLocks noGrp="1"/>
          </p:cNvSpPr>
          <p:nvPr>
            <p:ph type="title"/>
          </p:nvPr>
        </p:nvSpPr>
        <p:spPr>
          <a:xfrm>
            <a:off x="350975" y="0"/>
            <a:ext cx="82086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700"/>
              <a:t>Leading A Team </a:t>
            </a:r>
            <a:r>
              <a:rPr lang="en"/>
              <a:t>- Keys to a low staff turnover… </a:t>
            </a:r>
            <a:r>
              <a:rPr lang="en" u="sng"/>
              <a:t>that work for me*</a:t>
            </a:r>
            <a:endParaRPr u="sng"/>
          </a:p>
        </p:txBody>
      </p:sp>
      <p:sp>
        <p:nvSpPr>
          <p:cNvPr id="279" name="Google Shape;279;p47"/>
          <p:cNvSpPr txBox="1">
            <a:spLocks noGrp="1"/>
          </p:cNvSpPr>
          <p:nvPr>
            <p:ph type="body" idx="1"/>
          </p:nvPr>
        </p:nvSpPr>
        <p:spPr>
          <a:xfrm>
            <a:off x="271500" y="574875"/>
            <a:ext cx="8601000" cy="4107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latin typeface="Bree Serif"/>
                <a:ea typeface="Bree Serif"/>
                <a:cs typeface="Bree Serif"/>
                <a:sym typeface="Bree Serif"/>
              </a:rPr>
              <a:t>Long serving, amazing staff. Some 12/13 years, newest 3 years ago, retirees don’t retire.</a:t>
            </a:r>
            <a:endParaRPr sz="1700">
              <a:latin typeface="Bree Serif"/>
              <a:ea typeface="Bree Serif"/>
              <a:cs typeface="Bree Serif"/>
              <a:sym typeface="Bree Serif"/>
            </a:endParaRPr>
          </a:p>
          <a:p>
            <a:pPr marL="0" lvl="0" indent="0" algn="l" rtl="0">
              <a:spcBef>
                <a:spcPts val="1600"/>
              </a:spcBef>
              <a:spcAft>
                <a:spcPts val="0"/>
              </a:spcAft>
              <a:buNone/>
            </a:pPr>
            <a:r>
              <a:rPr lang="en" sz="1700">
                <a:latin typeface="Bree Serif"/>
                <a:ea typeface="Bree Serif"/>
                <a:cs typeface="Bree Serif"/>
                <a:sym typeface="Bree Serif"/>
              </a:rPr>
              <a:t>Love them - patient, kind.	     Collaborative Leadership (all have different strengths)</a:t>
            </a:r>
            <a:endParaRPr sz="1700">
              <a:latin typeface="Bree Serif"/>
              <a:ea typeface="Bree Serif"/>
              <a:cs typeface="Bree Serif"/>
              <a:sym typeface="Bree Serif"/>
            </a:endParaRPr>
          </a:p>
          <a:p>
            <a:pPr marL="457200" lvl="0" indent="-323850" algn="l" rtl="0">
              <a:spcBef>
                <a:spcPts val="1600"/>
              </a:spcBef>
              <a:spcAft>
                <a:spcPts val="0"/>
              </a:spcAft>
              <a:buSzPts val="1500"/>
              <a:buFont typeface="Bree Serif"/>
              <a:buChar char="-"/>
            </a:pPr>
            <a:r>
              <a:rPr lang="en" sz="1500">
                <a:latin typeface="Bree Serif"/>
                <a:ea typeface="Bree Serif"/>
                <a:cs typeface="Bree Serif"/>
                <a:sym typeface="Bree Serif"/>
              </a:rPr>
              <a:t>Step up and In for them</a:t>
            </a:r>
            <a:endParaRPr sz="1500">
              <a:latin typeface="Bree Serif"/>
              <a:ea typeface="Bree Serif"/>
              <a:cs typeface="Bree Serif"/>
              <a:sym typeface="Bree Serif"/>
            </a:endParaRPr>
          </a:p>
          <a:p>
            <a:pPr marL="457200" lvl="0" indent="-323850" algn="l" rtl="0">
              <a:spcBef>
                <a:spcPts val="0"/>
              </a:spcBef>
              <a:spcAft>
                <a:spcPts val="0"/>
              </a:spcAft>
              <a:buSzPts val="1500"/>
              <a:buFont typeface="Bree Serif"/>
              <a:buChar char="-"/>
            </a:pPr>
            <a:r>
              <a:rPr lang="en" sz="1500">
                <a:latin typeface="Bree Serif"/>
                <a:ea typeface="Bree Serif"/>
                <a:cs typeface="Bree Serif"/>
                <a:sym typeface="Bree Serif"/>
              </a:rPr>
              <a:t>Pay them what they deserve… 11/13 staff on Step 10 or 11 (2 on Step 7 &amp; 8), big $$$$</a:t>
            </a:r>
            <a:endParaRPr sz="1500">
              <a:latin typeface="Bree Serif"/>
              <a:ea typeface="Bree Serif"/>
              <a:cs typeface="Bree Serif"/>
              <a:sym typeface="Bree Serif"/>
            </a:endParaRPr>
          </a:p>
          <a:p>
            <a:pPr marL="457200" lvl="0" indent="-323850" algn="l" rtl="0">
              <a:spcBef>
                <a:spcPts val="0"/>
              </a:spcBef>
              <a:spcAft>
                <a:spcPts val="0"/>
              </a:spcAft>
              <a:buSzPts val="1500"/>
              <a:buFont typeface="Bree Serif"/>
              <a:buChar char="-"/>
            </a:pPr>
            <a:r>
              <a:rPr lang="en" sz="1500">
                <a:latin typeface="Bree Serif"/>
                <a:ea typeface="Bree Serif"/>
                <a:cs typeface="Bree Serif"/>
                <a:sym typeface="Bree Serif"/>
              </a:rPr>
              <a:t>Family always comes first</a:t>
            </a:r>
            <a:endParaRPr sz="1500">
              <a:latin typeface="Bree Serif"/>
              <a:ea typeface="Bree Serif"/>
              <a:cs typeface="Bree Serif"/>
              <a:sym typeface="Bree Serif"/>
            </a:endParaRPr>
          </a:p>
          <a:p>
            <a:pPr marL="457200" lvl="0" indent="-323850" algn="l" rtl="0">
              <a:spcBef>
                <a:spcPts val="0"/>
              </a:spcBef>
              <a:spcAft>
                <a:spcPts val="0"/>
              </a:spcAft>
              <a:buSzPts val="1500"/>
              <a:buFont typeface="Bree Serif"/>
              <a:buChar char="-"/>
            </a:pPr>
            <a:r>
              <a:rPr lang="en" sz="1500">
                <a:latin typeface="Bree Serif"/>
                <a:ea typeface="Bree Serif"/>
                <a:cs typeface="Bree Serif"/>
                <a:sym typeface="Bree Serif"/>
              </a:rPr>
              <a:t>Go to the Cross Country, the swimming sports, the assemblies, school camps - they only get to be parents of littlies once, but educators for a lifetime</a:t>
            </a:r>
            <a:endParaRPr sz="1500">
              <a:latin typeface="Bree Serif"/>
              <a:ea typeface="Bree Serif"/>
              <a:cs typeface="Bree Serif"/>
              <a:sym typeface="Bree Serif"/>
            </a:endParaRPr>
          </a:p>
          <a:p>
            <a:pPr marL="0" lvl="0" indent="0" algn="l" rtl="0">
              <a:spcBef>
                <a:spcPts val="1600"/>
              </a:spcBef>
              <a:spcAft>
                <a:spcPts val="0"/>
              </a:spcAft>
              <a:buNone/>
            </a:pPr>
            <a:r>
              <a:rPr lang="en" sz="1500">
                <a:latin typeface="Bree Serif"/>
                <a:ea typeface="Bree Serif"/>
                <a:cs typeface="Bree Serif"/>
                <a:sym typeface="Bree Serif"/>
              </a:rPr>
              <a:t>“Those parents” / “Those staff” - Look for the positives, show gratitude.</a:t>
            </a:r>
            <a:endParaRPr sz="1500">
              <a:latin typeface="Bree Serif"/>
              <a:ea typeface="Bree Serif"/>
              <a:cs typeface="Bree Serif"/>
              <a:sym typeface="Bree Serif"/>
            </a:endParaRPr>
          </a:p>
          <a:p>
            <a:pPr marL="457200" lvl="0" indent="-323850" algn="l" rtl="0">
              <a:spcBef>
                <a:spcPts val="1600"/>
              </a:spcBef>
              <a:spcAft>
                <a:spcPts val="0"/>
              </a:spcAft>
              <a:buSzPts val="1500"/>
              <a:buFont typeface="Bree Serif"/>
              <a:buChar char="-"/>
            </a:pPr>
            <a:r>
              <a:rPr lang="en" sz="1500">
                <a:latin typeface="Bree Serif"/>
                <a:ea typeface="Bree Serif"/>
                <a:cs typeface="Bree Serif"/>
                <a:sym typeface="Bree Serif"/>
              </a:rPr>
              <a:t>Always be things other people do that drive me nuts! Toilet rolls, photocopy paper, tissues, chicken food, pig nuts all out, Mrs Nobody broken things in the cupboard…   BUT STOP, look at the BIG PICTURE! All the good things they do, the children they love and the willingness they do their job with, be grateful for them.</a:t>
            </a:r>
            <a:endParaRPr sz="1500">
              <a:latin typeface="Bree Serif"/>
              <a:ea typeface="Bree Serif"/>
              <a:cs typeface="Bree Serif"/>
              <a:sym typeface="Bree Serif"/>
            </a:endParaRPr>
          </a:p>
          <a:p>
            <a:pPr marL="457200" lvl="0" indent="-279400" algn="l" rtl="0">
              <a:spcBef>
                <a:spcPts val="0"/>
              </a:spcBef>
              <a:spcAft>
                <a:spcPts val="0"/>
              </a:spcAft>
              <a:buSzPts val="800"/>
              <a:buFont typeface="Bree Serif"/>
              <a:buChar char="-"/>
            </a:pPr>
            <a:r>
              <a:rPr lang="en" sz="800">
                <a:latin typeface="Bree Serif"/>
                <a:ea typeface="Bree Serif"/>
                <a:cs typeface="Bree Serif"/>
                <a:sym typeface="Bree Serif"/>
              </a:rPr>
              <a:t>*DISCLAIMER - MAY NOT WORK FOR YOU</a:t>
            </a:r>
            <a:endParaRPr sz="800">
              <a:latin typeface="Bree Serif"/>
              <a:ea typeface="Bree Serif"/>
              <a:cs typeface="Bree Serif"/>
              <a:sym typeface="Bree Serif"/>
            </a:endParaRPr>
          </a:p>
          <a:p>
            <a:pPr marL="0" lvl="0" indent="0" algn="l" rtl="0">
              <a:spcBef>
                <a:spcPts val="1600"/>
              </a:spcBef>
              <a:spcAft>
                <a:spcPts val="16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4"/>
        <p:cNvGrpSpPr/>
        <p:nvPr/>
      </p:nvGrpSpPr>
      <p:grpSpPr>
        <a:xfrm>
          <a:off x="0" y="0"/>
          <a:ext cx="0" cy="0"/>
          <a:chOff x="0" y="0"/>
          <a:chExt cx="0" cy="0"/>
        </a:xfrm>
      </p:grpSpPr>
      <p:sp>
        <p:nvSpPr>
          <p:cNvPr id="76" name="Google Shape;76;p15"/>
          <p:cNvSpPr txBox="1"/>
          <p:nvPr/>
        </p:nvSpPr>
        <p:spPr>
          <a:xfrm>
            <a:off x="1128825" y="373000"/>
            <a:ext cx="6301800" cy="45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2025 </a:t>
            </a:r>
            <a:r>
              <a:rPr lang="en" sz="1800">
                <a:solidFill>
                  <a:schemeClr val="dk2"/>
                </a:solidFill>
                <a:latin typeface="Bree Serif"/>
                <a:ea typeface="Bree Serif"/>
                <a:cs typeface="Bree Serif"/>
                <a:sym typeface="Bree Serif"/>
              </a:rPr>
              <a:t>ECC Conference Centre Tour Stop</a:t>
            </a:r>
            <a:endParaRPr sz="1800">
              <a:solidFill>
                <a:schemeClr val="dk2"/>
              </a:solidFill>
              <a:latin typeface="Bree Serif"/>
              <a:ea typeface="Bree Serif"/>
              <a:cs typeface="Bree Serif"/>
              <a:sym typeface="Bree Serif"/>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91"/>
        <p:cNvGrpSpPr/>
        <p:nvPr/>
      </p:nvGrpSpPr>
      <p:grpSpPr>
        <a:xfrm>
          <a:off x="0" y="0"/>
          <a:ext cx="0" cy="0"/>
          <a:chOff x="0" y="0"/>
          <a:chExt cx="0" cy="0"/>
        </a:xfrm>
      </p:grpSpPr>
      <p:sp>
        <p:nvSpPr>
          <p:cNvPr id="292" name="Google Shape;292;p4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Team Culture</a:t>
            </a:r>
            <a:endParaRPr/>
          </a:p>
        </p:txBody>
      </p:sp>
      <p:sp>
        <p:nvSpPr>
          <p:cNvPr id="293" name="Google Shape;293;p49"/>
          <p:cNvSpPr txBox="1">
            <a:spLocks noGrp="1"/>
          </p:cNvSpPr>
          <p:nvPr>
            <p:ph type="body" idx="1"/>
          </p:nvPr>
        </p:nvSpPr>
        <p:spPr>
          <a:xfrm>
            <a:off x="311700" y="1389600"/>
            <a:ext cx="43311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latin typeface="Bree Serif"/>
                <a:ea typeface="Bree Serif"/>
                <a:cs typeface="Bree Serif"/>
                <a:sym typeface="Bree Serif"/>
              </a:rPr>
              <a:t>Throughout the year</a:t>
            </a:r>
            <a:endParaRPr sz="1700">
              <a:latin typeface="Bree Serif"/>
              <a:ea typeface="Bree Serif"/>
              <a:cs typeface="Bree Serif"/>
              <a:sym typeface="Bree Serif"/>
            </a:endParaRPr>
          </a:p>
          <a:p>
            <a:pPr marL="457200" lvl="0" indent="-336550" algn="l" rtl="0">
              <a:spcBef>
                <a:spcPts val="1600"/>
              </a:spcBef>
              <a:spcAft>
                <a:spcPts val="0"/>
              </a:spcAft>
              <a:buSzPts val="1700"/>
              <a:buFont typeface="Bree Serif"/>
              <a:buChar char="-"/>
            </a:pPr>
            <a:r>
              <a:rPr lang="en" sz="1700">
                <a:latin typeface="Bree Serif"/>
                <a:ea typeface="Bree Serif"/>
                <a:cs typeface="Bree Serif"/>
                <a:sym typeface="Bree Serif"/>
              </a:rPr>
              <a:t>Op shopping</a:t>
            </a:r>
            <a:endParaRPr sz="1700">
              <a:latin typeface="Bree Serif"/>
              <a:ea typeface="Bree Serif"/>
              <a:cs typeface="Bree Serif"/>
              <a:sym typeface="Bree Serif"/>
            </a:endParaRPr>
          </a:p>
          <a:p>
            <a:pPr marL="457200" lvl="0" indent="-336550" algn="l" rtl="0">
              <a:spcBef>
                <a:spcPts val="0"/>
              </a:spcBef>
              <a:spcAft>
                <a:spcPts val="0"/>
              </a:spcAft>
              <a:buSzPts val="1700"/>
              <a:buFont typeface="Bree Serif"/>
              <a:buChar char="-"/>
            </a:pPr>
            <a:r>
              <a:rPr lang="en" sz="1700">
                <a:latin typeface="Bree Serif"/>
                <a:ea typeface="Bree Serif"/>
                <a:cs typeface="Bree Serif"/>
                <a:sym typeface="Bree Serif"/>
              </a:rPr>
              <a:t>Foraging</a:t>
            </a:r>
            <a:endParaRPr sz="1700">
              <a:latin typeface="Bree Serif"/>
              <a:ea typeface="Bree Serif"/>
              <a:cs typeface="Bree Serif"/>
              <a:sym typeface="Bree Serif"/>
            </a:endParaRPr>
          </a:p>
          <a:p>
            <a:pPr marL="457200" lvl="0" indent="-336550" algn="l" rtl="0">
              <a:spcBef>
                <a:spcPts val="0"/>
              </a:spcBef>
              <a:spcAft>
                <a:spcPts val="0"/>
              </a:spcAft>
              <a:buSzPts val="1700"/>
              <a:buFont typeface="Bree Serif"/>
              <a:buChar char="-"/>
            </a:pPr>
            <a:r>
              <a:rPr lang="en" sz="1700">
                <a:latin typeface="Bree Serif"/>
                <a:ea typeface="Bree Serif"/>
                <a:cs typeface="Bree Serif"/>
                <a:sym typeface="Bree Serif"/>
              </a:rPr>
              <a:t>Meals out</a:t>
            </a:r>
            <a:endParaRPr sz="1700">
              <a:latin typeface="Bree Serif"/>
              <a:ea typeface="Bree Serif"/>
              <a:cs typeface="Bree Serif"/>
              <a:sym typeface="Bree Serif"/>
            </a:endParaRPr>
          </a:p>
          <a:p>
            <a:pPr marL="457200" lvl="0" indent="-336550" algn="l" rtl="0">
              <a:spcBef>
                <a:spcPts val="0"/>
              </a:spcBef>
              <a:spcAft>
                <a:spcPts val="0"/>
              </a:spcAft>
              <a:buSzPts val="1700"/>
              <a:buFont typeface="Bree Serif"/>
              <a:buChar char="-"/>
            </a:pPr>
            <a:r>
              <a:rPr lang="en" sz="1700">
                <a:latin typeface="Bree Serif"/>
                <a:ea typeface="Bree Serif"/>
                <a:cs typeface="Bree Serif"/>
                <a:sym typeface="Bree Serif"/>
              </a:rPr>
              <a:t>Fun outings</a:t>
            </a:r>
            <a:endParaRPr sz="1700">
              <a:latin typeface="Bree Serif"/>
              <a:ea typeface="Bree Serif"/>
              <a:cs typeface="Bree Serif"/>
              <a:sym typeface="Bree Serif"/>
            </a:endParaRPr>
          </a:p>
          <a:p>
            <a:pPr marL="0" lvl="0" indent="0" algn="l" rtl="0">
              <a:spcBef>
                <a:spcPts val="1600"/>
              </a:spcBef>
              <a:spcAft>
                <a:spcPts val="0"/>
              </a:spcAft>
              <a:buNone/>
            </a:pPr>
            <a:r>
              <a:rPr lang="en" sz="1700">
                <a:latin typeface="Bree Serif"/>
                <a:ea typeface="Bree Serif"/>
                <a:cs typeface="Bree Serif"/>
                <a:sym typeface="Bree Serif"/>
              </a:rPr>
              <a:t>Annually </a:t>
            </a:r>
            <a:endParaRPr sz="1700">
              <a:latin typeface="Bree Serif"/>
              <a:ea typeface="Bree Serif"/>
              <a:cs typeface="Bree Serif"/>
              <a:sym typeface="Bree Serif"/>
            </a:endParaRPr>
          </a:p>
          <a:p>
            <a:pPr marL="457200" lvl="0" indent="-336550" algn="l" rtl="0">
              <a:spcBef>
                <a:spcPts val="1600"/>
              </a:spcBef>
              <a:spcAft>
                <a:spcPts val="0"/>
              </a:spcAft>
              <a:buSzPts val="1700"/>
              <a:buFont typeface="Bree Serif"/>
              <a:buChar char="-"/>
            </a:pPr>
            <a:r>
              <a:rPr lang="en" sz="1700">
                <a:latin typeface="Bree Serif"/>
                <a:ea typeface="Bree Serif"/>
                <a:cs typeface="Bree Serif"/>
                <a:sym typeface="Bree Serif"/>
              </a:rPr>
              <a:t>Weekend away together, out of town.</a:t>
            </a:r>
            <a:endParaRPr sz="1700">
              <a:latin typeface="Bree Serif"/>
              <a:ea typeface="Bree Serif"/>
              <a:cs typeface="Bree Serif"/>
              <a:sym typeface="Bree Serif"/>
            </a:endParaRPr>
          </a:p>
          <a:p>
            <a:pPr marL="457200" lvl="0" indent="-336550" algn="l" rtl="0">
              <a:spcBef>
                <a:spcPts val="0"/>
              </a:spcBef>
              <a:spcAft>
                <a:spcPts val="0"/>
              </a:spcAft>
              <a:buSzPts val="1700"/>
              <a:buFont typeface="Bree Serif"/>
              <a:buChar char="-"/>
            </a:pPr>
            <a:r>
              <a:rPr lang="en" sz="1700">
                <a:latin typeface="Bree Serif"/>
                <a:ea typeface="Bree Serif"/>
                <a:cs typeface="Bree Serif"/>
                <a:sym typeface="Bree Serif"/>
              </a:rPr>
              <a:t>Christmas FUNction </a:t>
            </a:r>
            <a:endParaRPr sz="1700">
              <a:latin typeface="Bree Serif"/>
              <a:ea typeface="Bree Serif"/>
              <a:cs typeface="Bree Serif"/>
              <a:sym typeface="Bree Serif"/>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2"/>
          <p:cNvSpPr txBox="1">
            <a:spLocks noGrp="1"/>
          </p:cNvSpPr>
          <p:nvPr>
            <p:ph type="body" idx="1"/>
          </p:nvPr>
        </p:nvSpPr>
        <p:spPr>
          <a:xfrm>
            <a:off x="2856100" y="888025"/>
            <a:ext cx="2808000" cy="1173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4800"/>
              <a:t>Q &amp; A</a:t>
            </a:r>
            <a:endParaRPr sz="4800"/>
          </a:p>
        </p:txBody>
      </p:sp>
      <p:sp>
        <p:nvSpPr>
          <p:cNvPr id="316" name="Google Shape;316;p52"/>
          <p:cNvSpPr txBox="1"/>
          <p:nvPr/>
        </p:nvSpPr>
        <p:spPr>
          <a:xfrm>
            <a:off x="1969850" y="2617350"/>
            <a:ext cx="4869900" cy="5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www.theorchardchildcare.co.nz</a:t>
            </a: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Bit of Background</a:t>
            </a:r>
            <a:endParaRPr/>
          </a:p>
        </p:txBody>
      </p:sp>
      <p:sp>
        <p:nvSpPr>
          <p:cNvPr id="83" name="Google Shape;83;p16"/>
          <p:cNvSpPr txBox="1">
            <a:spLocks noGrp="1"/>
          </p:cNvSpPr>
          <p:nvPr>
            <p:ph type="body" idx="1"/>
          </p:nvPr>
        </p:nvSpPr>
        <p:spPr>
          <a:xfrm>
            <a:off x="311700" y="1305800"/>
            <a:ext cx="8520600" cy="32631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Est 2013… Lots of prayers and disappointments</a:t>
            </a:r>
            <a:endParaRPr sz="2100">
              <a:latin typeface="Bree Serif"/>
              <a:ea typeface="Bree Serif"/>
              <a:cs typeface="Bree Serif"/>
              <a:sym typeface="Bree Serif"/>
            </a:endParaRPr>
          </a:p>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Christian based</a:t>
            </a:r>
            <a:endParaRPr sz="2100">
              <a:latin typeface="Bree Serif"/>
              <a:ea typeface="Bree Serif"/>
              <a:cs typeface="Bree Serif"/>
              <a:sym typeface="Bree Serif"/>
            </a:endParaRPr>
          </a:p>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Nature loving</a:t>
            </a:r>
            <a:endParaRPr sz="2100">
              <a:latin typeface="Bree Serif"/>
              <a:ea typeface="Bree Serif"/>
              <a:cs typeface="Bree Serif"/>
              <a:sym typeface="Bree Serif"/>
            </a:endParaRPr>
          </a:p>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2 acres of land - amazing but hard work</a:t>
            </a:r>
            <a:endParaRPr sz="2100">
              <a:latin typeface="Bree Serif"/>
              <a:ea typeface="Bree Serif"/>
              <a:cs typeface="Bree Serif"/>
              <a:sym typeface="Bree Serif"/>
            </a:endParaRPr>
          </a:p>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50 children a day</a:t>
            </a:r>
            <a:endParaRPr sz="2100">
              <a:latin typeface="Bree Serif"/>
              <a:ea typeface="Bree Serif"/>
              <a:cs typeface="Bree Serif"/>
              <a:sym typeface="Bree Serif"/>
            </a:endParaRPr>
          </a:p>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10 “under two” babies and toddlers</a:t>
            </a:r>
            <a:endParaRPr sz="2100">
              <a:latin typeface="Bree Serif"/>
              <a:ea typeface="Bree Serif"/>
              <a:cs typeface="Bree Serif"/>
              <a:sym typeface="Bree Serif"/>
            </a:endParaRPr>
          </a:p>
          <a:p>
            <a:pPr marL="457200" lvl="0" indent="-361950" algn="l" rtl="0">
              <a:spcBef>
                <a:spcPts val="0"/>
              </a:spcBef>
              <a:spcAft>
                <a:spcPts val="0"/>
              </a:spcAft>
              <a:buSzPts val="2100"/>
              <a:buFont typeface="Bree Serif"/>
              <a:buChar char="●"/>
            </a:pPr>
            <a:r>
              <a:rPr lang="en" sz="2100">
                <a:latin typeface="Bree Serif"/>
                <a:ea typeface="Bree Serif"/>
                <a:cs typeface="Bree Serif"/>
                <a:sym typeface="Bree Serif"/>
              </a:rPr>
              <a:t>100% Fully qualified staff, Full pay parity… more on this later</a:t>
            </a:r>
            <a:endParaRPr sz="2100">
              <a:latin typeface="Bree Serif"/>
              <a:ea typeface="Bree Serif"/>
              <a:cs typeface="Bree Serif"/>
              <a:sym typeface="Bree Serif"/>
            </a:endParaRPr>
          </a:p>
        </p:txBody>
      </p:sp>
      <p:sp>
        <p:nvSpPr>
          <p:cNvPr id="84" name="Google Shape;84;p16"/>
          <p:cNvSpPr txBox="1"/>
          <p:nvPr/>
        </p:nvSpPr>
        <p:spPr>
          <a:xfrm>
            <a:off x="1968500" y="736600"/>
            <a:ext cx="720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p:txBody>
      </p:sp>
      <p:sp>
        <p:nvSpPr>
          <p:cNvPr id="85" name="Google Shape;85;p16"/>
          <p:cNvSpPr txBox="1"/>
          <p:nvPr/>
        </p:nvSpPr>
        <p:spPr>
          <a:xfrm rot="432336">
            <a:off x="4946505" y="526081"/>
            <a:ext cx="3810090" cy="144782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Caveat"/>
                <a:ea typeface="Caveat"/>
                <a:cs typeface="Caveat"/>
                <a:sym typeface="Caveat"/>
              </a:rPr>
              <a:t>Commit your works to the Lord and your plans will be established	</a:t>
            </a:r>
            <a:endParaRPr sz="1800">
              <a:solidFill>
                <a:schemeClr val="dk2"/>
              </a:solidFill>
              <a:latin typeface="Caveat"/>
              <a:ea typeface="Caveat"/>
              <a:cs typeface="Caveat"/>
              <a:sym typeface="Caveat"/>
            </a:endParaRPr>
          </a:p>
          <a:p>
            <a:pPr marL="0" lvl="0" indent="0" algn="l" rtl="0">
              <a:spcBef>
                <a:spcPts val="0"/>
              </a:spcBef>
              <a:spcAft>
                <a:spcPts val="0"/>
              </a:spcAft>
              <a:buNone/>
            </a:pPr>
            <a:r>
              <a:rPr lang="en" sz="1800">
                <a:solidFill>
                  <a:schemeClr val="dk2"/>
                </a:solidFill>
                <a:latin typeface="Caveat"/>
                <a:ea typeface="Caveat"/>
                <a:cs typeface="Caveat"/>
                <a:sym typeface="Caveat"/>
              </a:rPr>
              <a:t>					Proverbs 16:3</a:t>
            </a:r>
            <a:endParaRPr sz="1800">
              <a:solidFill>
                <a:schemeClr val="dk2"/>
              </a:solidFill>
              <a:latin typeface="Caveat"/>
              <a:ea typeface="Caveat"/>
              <a:cs typeface="Caveat"/>
              <a:sym typeface="Caveat"/>
            </a:endParaRPr>
          </a:p>
        </p:txBody>
      </p:sp>
      <p:pic>
        <p:nvPicPr>
          <p:cNvPr id="86" name="Google Shape;86;p16" descr="a cartoon drawing of a woman washing dishes in a sink (Provided by Tenor)"/>
          <p:cNvPicPr preferRelativeResize="0"/>
          <p:nvPr/>
        </p:nvPicPr>
        <p:blipFill>
          <a:blip r:embed="rId3">
            <a:alphaModFix/>
          </a:blip>
          <a:stretch>
            <a:fillRect/>
          </a:stretch>
        </p:blipFill>
        <p:spPr>
          <a:xfrm>
            <a:off x="6651075" y="1864025"/>
            <a:ext cx="1743125" cy="1743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2" name="Google Shape;92;p17"/>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dirty="0"/>
              <a:t>Video removed for privacy</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7"/>
        <p:cNvGrpSpPr/>
        <p:nvPr/>
      </p:nvGrpSpPr>
      <p:grpSpPr>
        <a:xfrm>
          <a:off x="0" y="0"/>
          <a:ext cx="0" cy="0"/>
          <a:chOff x="0" y="0"/>
          <a:chExt cx="0" cy="0"/>
        </a:xfrm>
      </p:grpSpPr>
      <p:pic>
        <p:nvPicPr>
          <p:cNvPr id="98" name="Google Shape;98;p18" title="IMG_5716.JPG"/>
          <p:cNvPicPr preferRelativeResize="0"/>
          <p:nvPr/>
        </p:nvPicPr>
        <p:blipFill>
          <a:blip r:embed="rId3">
            <a:alphaModFix/>
          </a:blip>
          <a:stretch>
            <a:fillRect/>
          </a:stretch>
        </p:blipFill>
        <p:spPr>
          <a:xfrm>
            <a:off x="311725" y="854800"/>
            <a:ext cx="4134927" cy="3101199"/>
          </a:xfrm>
          <a:prstGeom prst="rect">
            <a:avLst/>
          </a:prstGeom>
          <a:noFill/>
          <a:ln>
            <a:noFill/>
          </a:ln>
        </p:spPr>
      </p:pic>
      <p:pic>
        <p:nvPicPr>
          <p:cNvPr id="99" name="Google Shape;99;p18" title="IMG_5715.JPG"/>
          <p:cNvPicPr preferRelativeResize="0"/>
          <p:nvPr/>
        </p:nvPicPr>
        <p:blipFill>
          <a:blip r:embed="rId4">
            <a:alphaModFix/>
          </a:blip>
          <a:stretch>
            <a:fillRect/>
          </a:stretch>
        </p:blipFill>
        <p:spPr>
          <a:xfrm>
            <a:off x="4571988" y="0"/>
            <a:ext cx="3857626" cy="51435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186875" y="212200"/>
            <a:ext cx="3538500" cy="58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Philosophy </a:t>
            </a:r>
            <a:endParaRPr/>
          </a:p>
        </p:txBody>
      </p:sp>
      <p:sp>
        <p:nvSpPr>
          <p:cNvPr id="105" name="Google Shape;105;p19"/>
          <p:cNvSpPr txBox="1"/>
          <p:nvPr/>
        </p:nvSpPr>
        <p:spPr>
          <a:xfrm>
            <a:off x="438150" y="1009650"/>
            <a:ext cx="2819400" cy="390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Love in Action</a:t>
            </a:r>
            <a:endParaRPr/>
          </a:p>
          <a:p>
            <a:pPr marL="0" lvl="0" indent="0" algn="l" rtl="0">
              <a:lnSpc>
                <a:spcPct val="115000"/>
              </a:lnSpc>
              <a:spcBef>
                <a:spcPts val="0"/>
              </a:spcBef>
              <a:spcAft>
                <a:spcPts val="0"/>
              </a:spcAft>
              <a:buNone/>
            </a:pPr>
            <a:r>
              <a:rPr lang="en" sz="1100"/>
              <a:t>Love is patient, love is kind.</a:t>
            </a:r>
            <a:endParaRPr sz="1100"/>
          </a:p>
          <a:p>
            <a:pPr marL="0" lvl="0" indent="0" algn="l" rtl="0">
              <a:lnSpc>
                <a:spcPct val="115000"/>
              </a:lnSpc>
              <a:spcBef>
                <a:spcPts val="0"/>
              </a:spcBef>
              <a:spcAft>
                <a:spcPts val="0"/>
              </a:spcAft>
              <a:buNone/>
            </a:pPr>
            <a:r>
              <a:rPr lang="en" sz="1100"/>
              <a:t>God’s unconditional love forms the basis of our Christian values and practice. We aim to be a home away from home, where children feel safe through our compassionate, empathetic, kind</a:t>
            </a:r>
            <a:endParaRPr sz="1100"/>
          </a:p>
          <a:p>
            <a:pPr marL="0" lvl="0" indent="0" algn="l" rtl="0">
              <a:lnSpc>
                <a:spcPct val="115000"/>
              </a:lnSpc>
              <a:spcBef>
                <a:spcPts val="0"/>
              </a:spcBef>
              <a:spcAft>
                <a:spcPts val="0"/>
              </a:spcAft>
              <a:buNone/>
            </a:pPr>
            <a:r>
              <a:rPr lang="en" sz="1100"/>
              <a:t>teaching.</a:t>
            </a:r>
            <a:endParaRPr sz="1100"/>
          </a:p>
          <a:p>
            <a:pPr marL="0" lvl="0" indent="0" algn="l" rtl="0">
              <a:lnSpc>
                <a:spcPct val="115000"/>
              </a:lnSpc>
              <a:spcBef>
                <a:spcPts val="0"/>
              </a:spcBef>
              <a:spcAft>
                <a:spcPts val="0"/>
              </a:spcAft>
              <a:buNone/>
            </a:pPr>
            <a:r>
              <a:rPr lang="en" sz="1100"/>
              <a:t>We build loving, trusting, respectful relationships with our children and their whanau.</a:t>
            </a:r>
            <a:endParaRPr sz="1100"/>
          </a:p>
          <a:p>
            <a:pPr marL="0" lvl="0" indent="0" algn="l" rtl="0">
              <a:lnSpc>
                <a:spcPct val="115000"/>
              </a:lnSpc>
              <a:spcBef>
                <a:spcPts val="0"/>
              </a:spcBef>
              <a:spcAft>
                <a:spcPts val="0"/>
              </a:spcAft>
              <a:buNone/>
            </a:pPr>
            <a:r>
              <a:rPr lang="en" sz="1100"/>
              <a:t>We strive to sprinkle our children and their</a:t>
            </a:r>
            <a:endParaRPr sz="1100"/>
          </a:p>
          <a:p>
            <a:pPr marL="0" lvl="0" indent="0" algn="l" rtl="0">
              <a:lnSpc>
                <a:spcPct val="115000"/>
              </a:lnSpc>
              <a:spcBef>
                <a:spcPts val="0"/>
              </a:spcBef>
              <a:spcAft>
                <a:spcPts val="0"/>
              </a:spcAft>
              <a:buNone/>
            </a:pPr>
            <a:r>
              <a:rPr lang="en" sz="1100"/>
              <a:t>whanau with love, as we nurture them along in their development.</a:t>
            </a:r>
            <a:endParaRPr sz="1100"/>
          </a:p>
          <a:p>
            <a:pPr marL="0" lvl="0" indent="0" algn="l" rtl="0">
              <a:lnSpc>
                <a:spcPct val="115000"/>
              </a:lnSpc>
              <a:spcBef>
                <a:spcPts val="0"/>
              </a:spcBef>
              <a:spcAft>
                <a:spcPts val="0"/>
              </a:spcAft>
              <a:buNone/>
            </a:pPr>
            <a:r>
              <a:rPr lang="en" sz="1100"/>
              <a:t>We spread this love further into our community, by opening our arms and hearts with love and compassion to all those around us.</a:t>
            </a:r>
            <a:endParaRPr sz="1100"/>
          </a:p>
          <a:p>
            <a:pPr marL="0" lvl="0" indent="0" algn="l" rtl="0">
              <a:lnSpc>
                <a:spcPct val="115000"/>
              </a:lnSpc>
              <a:spcBef>
                <a:spcPts val="0"/>
              </a:spcBef>
              <a:spcAft>
                <a:spcPts val="0"/>
              </a:spcAft>
              <a:buNone/>
            </a:pPr>
            <a:endParaRPr sz="2000">
              <a:solidFill>
                <a:schemeClr val="dk2"/>
              </a:solidFill>
              <a:latin typeface="Source Code Pro"/>
              <a:ea typeface="Source Code Pro"/>
              <a:cs typeface="Source Code Pro"/>
              <a:sym typeface="Source Code Pro"/>
            </a:endParaRPr>
          </a:p>
        </p:txBody>
      </p:sp>
      <p:sp>
        <p:nvSpPr>
          <p:cNvPr id="106" name="Google Shape;106;p19"/>
          <p:cNvSpPr txBox="1"/>
          <p:nvPr/>
        </p:nvSpPr>
        <p:spPr>
          <a:xfrm>
            <a:off x="4438650" y="304800"/>
            <a:ext cx="3778200" cy="441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Love for Earth</a:t>
            </a:r>
            <a:endParaRPr/>
          </a:p>
          <a:p>
            <a:pPr marL="0" lvl="0" indent="0" algn="l" rtl="0">
              <a:lnSpc>
                <a:spcPct val="115000"/>
              </a:lnSpc>
              <a:spcBef>
                <a:spcPts val="0"/>
              </a:spcBef>
              <a:spcAft>
                <a:spcPts val="0"/>
              </a:spcAft>
              <a:buNone/>
            </a:pPr>
            <a:r>
              <a:rPr lang="en" sz="1100"/>
              <a:t>The legacy we leave for the children we are</a:t>
            </a:r>
            <a:endParaRPr sz="1100"/>
          </a:p>
          <a:p>
            <a:pPr marL="0" lvl="0" indent="0" algn="l" rtl="0">
              <a:lnSpc>
                <a:spcPct val="115000"/>
              </a:lnSpc>
              <a:spcBef>
                <a:spcPts val="0"/>
              </a:spcBef>
              <a:spcAft>
                <a:spcPts val="0"/>
              </a:spcAft>
              <a:buNone/>
            </a:pPr>
            <a:r>
              <a:rPr lang="en" sz="1100"/>
              <a:t>teaching today, is of great importance to us.</a:t>
            </a:r>
            <a:endParaRPr sz="1100"/>
          </a:p>
          <a:p>
            <a:pPr marL="0" lvl="0" indent="0" algn="l" rtl="0">
              <a:lnSpc>
                <a:spcPct val="115000"/>
              </a:lnSpc>
              <a:spcBef>
                <a:spcPts val="0"/>
              </a:spcBef>
              <a:spcAft>
                <a:spcPts val="0"/>
              </a:spcAft>
              <a:buNone/>
            </a:pPr>
            <a:r>
              <a:rPr lang="en" sz="1100"/>
              <a:t>Our environmentally sustainable approach</a:t>
            </a:r>
            <a:endParaRPr sz="1100"/>
          </a:p>
          <a:p>
            <a:pPr marL="0" lvl="0" indent="0" algn="l" rtl="0">
              <a:lnSpc>
                <a:spcPct val="115000"/>
              </a:lnSpc>
              <a:spcBef>
                <a:spcPts val="0"/>
              </a:spcBef>
              <a:spcAft>
                <a:spcPts val="0"/>
              </a:spcAft>
              <a:buNone/>
            </a:pPr>
            <a:r>
              <a:rPr lang="en" sz="1100"/>
              <a:t>sees us recycling, using reusable nappies, col-</a:t>
            </a:r>
            <a:endParaRPr sz="1100"/>
          </a:p>
          <a:p>
            <a:pPr marL="0" lvl="0" indent="0" algn="l" rtl="0">
              <a:lnSpc>
                <a:spcPct val="115000"/>
              </a:lnSpc>
              <a:spcBef>
                <a:spcPts val="0"/>
              </a:spcBef>
              <a:spcAft>
                <a:spcPts val="0"/>
              </a:spcAft>
              <a:buNone/>
            </a:pPr>
            <a:r>
              <a:rPr lang="en" sz="1100"/>
              <a:t>lecting rain water for play, offering a vegetar-</a:t>
            </a:r>
            <a:endParaRPr sz="1100"/>
          </a:p>
          <a:p>
            <a:pPr marL="0" lvl="0" indent="0" algn="l" rtl="0">
              <a:lnSpc>
                <a:spcPct val="115000"/>
              </a:lnSpc>
              <a:spcBef>
                <a:spcPts val="0"/>
              </a:spcBef>
              <a:spcAft>
                <a:spcPts val="0"/>
              </a:spcAft>
              <a:buNone/>
            </a:pPr>
            <a:r>
              <a:rPr lang="en" sz="1100"/>
              <a:t>ian menu, composting, growing our own vege-</a:t>
            </a:r>
            <a:endParaRPr sz="1100"/>
          </a:p>
          <a:p>
            <a:pPr marL="0" lvl="0" indent="0" algn="l" rtl="0">
              <a:lnSpc>
                <a:spcPct val="115000"/>
              </a:lnSpc>
              <a:spcBef>
                <a:spcPts val="0"/>
              </a:spcBef>
              <a:spcAft>
                <a:spcPts val="0"/>
              </a:spcAft>
              <a:buNone/>
            </a:pPr>
            <a:r>
              <a:rPr lang="en" sz="1100"/>
              <a:t>tables, planting native trees, reducing waste</a:t>
            </a:r>
            <a:endParaRPr sz="1100"/>
          </a:p>
          <a:p>
            <a:pPr marL="0" lvl="0" indent="0" algn="l" rtl="0">
              <a:lnSpc>
                <a:spcPct val="115000"/>
              </a:lnSpc>
              <a:spcBef>
                <a:spcPts val="0"/>
              </a:spcBef>
              <a:spcAft>
                <a:spcPts val="0"/>
              </a:spcAft>
              <a:buNone/>
            </a:pPr>
            <a:r>
              <a:rPr lang="en" sz="1100"/>
              <a:t>and aiming to be plastic free.</a:t>
            </a:r>
            <a:endParaRPr sz="1100"/>
          </a:p>
          <a:p>
            <a:pPr marL="0" lvl="0" indent="0" algn="l" rtl="0">
              <a:lnSpc>
                <a:spcPct val="115000"/>
              </a:lnSpc>
              <a:spcBef>
                <a:spcPts val="0"/>
              </a:spcBef>
              <a:spcAft>
                <a:spcPts val="0"/>
              </a:spcAft>
              <a:buNone/>
            </a:pPr>
            <a:r>
              <a:rPr lang="en" sz="1100"/>
              <a:t>Earth’s treasures abound throughout our cen-</a:t>
            </a:r>
            <a:endParaRPr sz="1100"/>
          </a:p>
          <a:p>
            <a:pPr marL="0" lvl="0" indent="0" algn="l" rtl="0">
              <a:lnSpc>
                <a:spcPct val="115000"/>
              </a:lnSpc>
              <a:spcBef>
                <a:spcPts val="0"/>
              </a:spcBef>
              <a:spcAft>
                <a:spcPts val="0"/>
              </a:spcAft>
              <a:buNone/>
            </a:pPr>
            <a:r>
              <a:rPr lang="en" sz="1100"/>
              <a:t>tre. Our outdoor environment includes gar-</a:t>
            </a:r>
            <a:endParaRPr sz="1100"/>
          </a:p>
          <a:p>
            <a:pPr marL="0" lvl="0" indent="0" algn="l" rtl="0">
              <a:lnSpc>
                <a:spcPct val="115000"/>
              </a:lnSpc>
              <a:spcBef>
                <a:spcPts val="0"/>
              </a:spcBef>
              <a:spcAft>
                <a:spcPts val="0"/>
              </a:spcAft>
              <a:buNone/>
            </a:pPr>
            <a:r>
              <a:rPr lang="en" sz="1100"/>
              <a:t>dens, farm paddocks, bike tracks, farm ani-</a:t>
            </a:r>
            <a:endParaRPr sz="1100"/>
          </a:p>
          <a:p>
            <a:pPr marL="0" lvl="0" indent="0" algn="l" rtl="0">
              <a:lnSpc>
                <a:spcPct val="115000"/>
              </a:lnSpc>
              <a:spcBef>
                <a:spcPts val="0"/>
              </a:spcBef>
              <a:spcAft>
                <a:spcPts val="0"/>
              </a:spcAft>
              <a:buNone/>
            </a:pPr>
            <a:r>
              <a:rPr lang="en" sz="1100"/>
              <a:t>mals, vegetable gardens and a plethora of</a:t>
            </a:r>
            <a:endParaRPr sz="1100"/>
          </a:p>
          <a:p>
            <a:pPr marL="0" lvl="0" indent="0" algn="l" rtl="0">
              <a:lnSpc>
                <a:spcPct val="115000"/>
              </a:lnSpc>
              <a:spcBef>
                <a:spcPts val="0"/>
              </a:spcBef>
              <a:spcAft>
                <a:spcPts val="0"/>
              </a:spcAft>
              <a:buNone/>
            </a:pPr>
            <a:r>
              <a:rPr lang="en" sz="1100"/>
              <a:t>natural play based learning areas.</a:t>
            </a:r>
            <a:endParaRPr sz="1100"/>
          </a:p>
          <a:p>
            <a:pPr marL="0" lvl="0" indent="0" algn="l" rtl="0">
              <a:lnSpc>
                <a:spcPct val="115000"/>
              </a:lnSpc>
              <a:spcBef>
                <a:spcPts val="0"/>
              </a:spcBef>
              <a:spcAft>
                <a:spcPts val="0"/>
              </a:spcAft>
              <a:buNone/>
            </a:pPr>
            <a:r>
              <a:rPr lang="en" sz="1100"/>
              <a:t>We offer children open ended natural re-</a:t>
            </a:r>
            <a:endParaRPr sz="1100"/>
          </a:p>
          <a:p>
            <a:pPr marL="0" lvl="0" indent="0" algn="l" rtl="0">
              <a:lnSpc>
                <a:spcPct val="115000"/>
              </a:lnSpc>
              <a:spcBef>
                <a:spcPts val="0"/>
              </a:spcBef>
              <a:spcAft>
                <a:spcPts val="0"/>
              </a:spcAft>
              <a:buNone/>
            </a:pPr>
            <a:r>
              <a:rPr lang="en" sz="1100"/>
              <a:t>sources to stimulate their creativity, imagina-</a:t>
            </a:r>
            <a:endParaRPr sz="1100"/>
          </a:p>
          <a:p>
            <a:pPr marL="0" lvl="0" indent="0" algn="l" rtl="0">
              <a:lnSpc>
                <a:spcPct val="115000"/>
              </a:lnSpc>
              <a:spcBef>
                <a:spcPts val="0"/>
              </a:spcBef>
              <a:spcAft>
                <a:spcPts val="0"/>
              </a:spcAft>
              <a:buNone/>
            </a:pPr>
            <a:r>
              <a:rPr lang="en" sz="1100"/>
              <a:t>tion and social skill development.</a:t>
            </a:r>
            <a:endParaRPr sz="1100"/>
          </a:p>
          <a:p>
            <a:pPr marL="0" lvl="0" indent="0" algn="l" rtl="0">
              <a:lnSpc>
                <a:spcPct val="115000"/>
              </a:lnSpc>
              <a:spcBef>
                <a:spcPts val="0"/>
              </a:spcBef>
              <a:spcAft>
                <a:spcPts val="0"/>
              </a:spcAft>
              <a:buNone/>
            </a:pPr>
            <a:r>
              <a:rPr lang="en" sz="1100"/>
              <a:t>Rituals are entwined through out our day.</a:t>
            </a:r>
            <a:endParaRPr sz="1100"/>
          </a:p>
          <a:p>
            <a:pPr marL="0" lvl="0" indent="0" algn="l" rtl="0">
              <a:lnSpc>
                <a:spcPct val="115000"/>
              </a:lnSpc>
              <a:spcBef>
                <a:spcPts val="0"/>
              </a:spcBef>
              <a:spcAft>
                <a:spcPts val="0"/>
              </a:spcAft>
              <a:buNone/>
            </a:pPr>
            <a:r>
              <a:rPr lang="en" sz="1100"/>
              <a:t>Candles, flowers, table cloths, doilies, orna-</a:t>
            </a:r>
            <a:endParaRPr sz="1100"/>
          </a:p>
          <a:p>
            <a:pPr marL="0" lvl="0" indent="0" algn="l" rtl="0">
              <a:lnSpc>
                <a:spcPct val="115000"/>
              </a:lnSpc>
              <a:spcBef>
                <a:spcPts val="0"/>
              </a:spcBef>
              <a:spcAft>
                <a:spcPts val="0"/>
              </a:spcAft>
              <a:buNone/>
            </a:pPr>
            <a:r>
              <a:rPr lang="en" sz="1100"/>
              <a:t>ments and homely touches are used widely as</a:t>
            </a:r>
            <a:endParaRPr sz="1100"/>
          </a:p>
          <a:p>
            <a:pPr marL="0" lvl="0" indent="0" algn="l" rtl="0">
              <a:lnSpc>
                <a:spcPct val="115000"/>
              </a:lnSpc>
              <a:spcBef>
                <a:spcPts val="0"/>
              </a:spcBef>
              <a:spcAft>
                <a:spcPts val="0"/>
              </a:spcAft>
              <a:buNone/>
            </a:pPr>
            <a:r>
              <a:rPr lang="en" sz="1100"/>
              <a:t>we endeavour to create a quiet, calm, inten-</a:t>
            </a:r>
            <a:endParaRPr sz="1100"/>
          </a:p>
          <a:p>
            <a:pPr marL="0" lvl="0" indent="0" algn="l" rtl="0">
              <a:lnSpc>
                <a:spcPct val="115000"/>
              </a:lnSpc>
              <a:spcBef>
                <a:spcPts val="0"/>
              </a:spcBef>
              <a:spcAft>
                <a:spcPts val="0"/>
              </a:spcAft>
              <a:buNone/>
            </a:pPr>
            <a:r>
              <a:rPr lang="en" sz="1100"/>
              <a:t>tional, thoughtful rhythm to our home.</a:t>
            </a:r>
            <a:endParaRPr sz="1100"/>
          </a:p>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p:nvPr/>
        </p:nvSpPr>
        <p:spPr>
          <a:xfrm>
            <a:off x="241300" y="292100"/>
            <a:ext cx="3530700" cy="4368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t>Aotearoa Aroha</a:t>
            </a:r>
            <a:endParaRPr sz="1500"/>
          </a:p>
          <a:p>
            <a:pPr marL="0" lvl="0" indent="0" algn="l" rtl="0">
              <a:lnSpc>
                <a:spcPct val="115000"/>
              </a:lnSpc>
              <a:spcBef>
                <a:spcPts val="0"/>
              </a:spcBef>
              <a:spcAft>
                <a:spcPts val="0"/>
              </a:spcAft>
              <a:buNone/>
            </a:pPr>
            <a:r>
              <a:rPr lang="en" sz="1200"/>
              <a:t>Our land, Aotearoa, holds a unique place in the</a:t>
            </a:r>
            <a:endParaRPr sz="1200"/>
          </a:p>
          <a:p>
            <a:pPr marL="0" lvl="0" indent="0" algn="l" rtl="0">
              <a:lnSpc>
                <a:spcPct val="115000"/>
              </a:lnSpc>
              <a:spcBef>
                <a:spcPts val="0"/>
              </a:spcBef>
              <a:spcAft>
                <a:spcPts val="0"/>
              </a:spcAft>
              <a:buNone/>
            </a:pPr>
            <a:r>
              <a:rPr lang="en" sz="1200"/>
              <a:t>world geographically, environmentally and cul-</a:t>
            </a:r>
            <a:endParaRPr sz="1200"/>
          </a:p>
          <a:p>
            <a:pPr marL="0" lvl="0" indent="0" algn="l" rtl="0">
              <a:lnSpc>
                <a:spcPct val="115000"/>
              </a:lnSpc>
              <a:spcBef>
                <a:spcPts val="0"/>
              </a:spcBef>
              <a:spcAft>
                <a:spcPts val="0"/>
              </a:spcAft>
              <a:buNone/>
            </a:pPr>
            <a:r>
              <a:rPr lang="en" sz="1200"/>
              <a:t>turally. To celebrate this we aim to teach our</a:t>
            </a:r>
            <a:endParaRPr sz="1200"/>
          </a:p>
          <a:p>
            <a:pPr marL="0" lvl="0" indent="0" algn="l" rtl="0">
              <a:lnSpc>
                <a:spcPct val="115000"/>
              </a:lnSpc>
              <a:spcBef>
                <a:spcPts val="0"/>
              </a:spcBef>
              <a:spcAft>
                <a:spcPts val="0"/>
              </a:spcAft>
              <a:buNone/>
            </a:pPr>
            <a:r>
              <a:rPr lang="en" sz="1200"/>
              <a:t>children about our native flora, fauna, culture</a:t>
            </a:r>
            <a:endParaRPr sz="1200"/>
          </a:p>
          <a:p>
            <a:pPr marL="0" lvl="0" indent="0" algn="l" rtl="0">
              <a:lnSpc>
                <a:spcPct val="115000"/>
              </a:lnSpc>
              <a:spcBef>
                <a:spcPts val="0"/>
              </a:spcBef>
              <a:spcAft>
                <a:spcPts val="0"/>
              </a:spcAft>
              <a:buNone/>
            </a:pPr>
            <a:r>
              <a:rPr lang="en" sz="1200"/>
              <a:t>and customs in realistic, authentic contexts.</a:t>
            </a:r>
            <a:endParaRPr sz="1200"/>
          </a:p>
          <a:p>
            <a:pPr marL="0" lvl="0" indent="0" algn="l" rtl="0">
              <a:lnSpc>
                <a:spcPct val="115000"/>
              </a:lnSpc>
              <a:spcBef>
                <a:spcPts val="0"/>
              </a:spcBef>
              <a:spcAft>
                <a:spcPts val="0"/>
              </a:spcAft>
              <a:buNone/>
            </a:pPr>
            <a:r>
              <a:rPr lang="en" sz="1200"/>
              <a:t>We incorporate te reo and tikanga Maori</a:t>
            </a:r>
            <a:endParaRPr sz="1200"/>
          </a:p>
          <a:p>
            <a:pPr marL="0" lvl="0" indent="0" algn="l" rtl="0">
              <a:lnSpc>
                <a:spcPct val="115000"/>
              </a:lnSpc>
              <a:spcBef>
                <a:spcPts val="0"/>
              </a:spcBef>
              <a:spcAft>
                <a:spcPts val="0"/>
              </a:spcAft>
              <a:buNone/>
            </a:pPr>
            <a:r>
              <a:rPr lang="en" sz="1200"/>
              <a:t>throughout our practice. We welcome visitors in</a:t>
            </a:r>
            <a:endParaRPr sz="1200"/>
          </a:p>
          <a:p>
            <a:pPr marL="0" lvl="0" indent="0" algn="l" rtl="0">
              <a:lnSpc>
                <a:spcPct val="115000"/>
              </a:lnSpc>
              <a:spcBef>
                <a:spcPts val="0"/>
              </a:spcBef>
              <a:spcAft>
                <a:spcPts val="0"/>
              </a:spcAft>
              <a:buNone/>
            </a:pPr>
            <a:r>
              <a:rPr lang="en" sz="1200"/>
              <a:t>our special powhiri, alongside centre wide use of</a:t>
            </a:r>
            <a:endParaRPr sz="1200"/>
          </a:p>
          <a:p>
            <a:pPr marL="0" lvl="0" indent="0" algn="l" rtl="0">
              <a:lnSpc>
                <a:spcPct val="115000"/>
              </a:lnSpc>
              <a:spcBef>
                <a:spcPts val="0"/>
              </a:spcBef>
              <a:spcAft>
                <a:spcPts val="0"/>
              </a:spcAft>
              <a:buNone/>
            </a:pPr>
            <a:r>
              <a:rPr lang="en" sz="1200"/>
              <a:t>our pepeha.</a:t>
            </a:r>
            <a:endParaRPr sz="1200"/>
          </a:p>
          <a:p>
            <a:pPr marL="0" lvl="0" indent="0" algn="l" rtl="0">
              <a:lnSpc>
                <a:spcPct val="115000"/>
              </a:lnSpc>
              <a:spcBef>
                <a:spcPts val="0"/>
              </a:spcBef>
              <a:spcAft>
                <a:spcPts val="0"/>
              </a:spcAft>
              <a:buNone/>
            </a:pPr>
            <a:r>
              <a:rPr lang="en" sz="1200"/>
              <a:t>Our children represent a diverse range of na-</a:t>
            </a:r>
            <a:endParaRPr sz="1200"/>
          </a:p>
          <a:p>
            <a:pPr marL="0" lvl="0" indent="0" algn="l" rtl="0">
              <a:lnSpc>
                <a:spcPct val="115000"/>
              </a:lnSpc>
              <a:spcBef>
                <a:spcPts val="0"/>
              </a:spcBef>
              <a:spcAft>
                <a:spcPts val="0"/>
              </a:spcAft>
              <a:buNone/>
            </a:pPr>
            <a:r>
              <a:rPr lang="en" sz="1200"/>
              <a:t>tionalities who have chosen to settle in New</a:t>
            </a:r>
            <a:endParaRPr sz="1200"/>
          </a:p>
          <a:p>
            <a:pPr marL="0" lvl="0" indent="0" algn="l" rtl="0">
              <a:lnSpc>
                <a:spcPct val="115000"/>
              </a:lnSpc>
              <a:spcBef>
                <a:spcPts val="0"/>
              </a:spcBef>
              <a:spcAft>
                <a:spcPts val="0"/>
              </a:spcAft>
              <a:buNone/>
            </a:pPr>
            <a:r>
              <a:rPr lang="en" sz="1200"/>
              <a:t>Zealand and call Aotearoa “home”.</a:t>
            </a:r>
            <a:endParaRPr sz="1200"/>
          </a:p>
          <a:p>
            <a:pPr marL="0" lvl="0" indent="0" algn="l" rtl="0">
              <a:lnSpc>
                <a:spcPct val="115000"/>
              </a:lnSpc>
              <a:spcBef>
                <a:spcPts val="0"/>
              </a:spcBef>
              <a:spcAft>
                <a:spcPts val="0"/>
              </a:spcAft>
              <a:buNone/>
            </a:pPr>
            <a:r>
              <a:rPr lang="en" sz="1200"/>
              <a:t>The freedom our nation enjoys is a privilege for</a:t>
            </a:r>
            <a:endParaRPr sz="1200"/>
          </a:p>
          <a:p>
            <a:pPr marL="0" lvl="0" indent="0" algn="l" rtl="0">
              <a:lnSpc>
                <a:spcPct val="115000"/>
              </a:lnSpc>
              <a:spcBef>
                <a:spcPts val="0"/>
              </a:spcBef>
              <a:spcAft>
                <a:spcPts val="0"/>
              </a:spcAft>
              <a:buNone/>
            </a:pPr>
            <a:r>
              <a:rPr lang="en" sz="1200"/>
              <a:t>us to embrace and share, by celebrating our</a:t>
            </a:r>
            <a:endParaRPr sz="1200"/>
          </a:p>
          <a:p>
            <a:pPr marL="0" lvl="0" indent="0" algn="l" rtl="0">
              <a:lnSpc>
                <a:spcPct val="115000"/>
              </a:lnSpc>
              <a:spcBef>
                <a:spcPts val="0"/>
              </a:spcBef>
              <a:spcAft>
                <a:spcPts val="0"/>
              </a:spcAft>
              <a:buNone/>
            </a:pPr>
            <a:r>
              <a:rPr lang="en" sz="1200"/>
              <a:t>uniqueness as a country, a city, and a communi-</a:t>
            </a:r>
            <a:endParaRPr sz="1200"/>
          </a:p>
          <a:p>
            <a:pPr marL="0" lvl="0" indent="0" algn="l" rtl="0">
              <a:lnSpc>
                <a:spcPct val="115000"/>
              </a:lnSpc>
              <a:spcBef>
                <a:spcPts val="0"/>
              </a:spcBef>
              <a:spcAft>
                <a:spcPts val="0"/>
              </a:spcAft>
              <a:buNone/>
            </a:pPr>
            <a:r>
              <a:rPr lang="en" sz="1200"/>
              <a:t>ty that stems from our centre.</a:t>
            </a:r>
            <a:endParaRPr sz="1200"/>
          </a:p>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p:txBody>
      </p:sp>
      <p:sp>
        <p:nvSpPr>
          <p:cNvPr id="112" name="Google Shape;112;p20"/>
          <p:cNvSpPr txBox="1"/>
          <p:nvPr/>
        </p:nvSpPr>
        <p:spPr>
          <a:xfrm>
            <a:off x="4229100" y="76200"/>
            <a:ext cx="4407000" cy="447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t>Nature’s Freedom</a:t>
            </a:r>
            <a:endParaRPr sz="1500"/>
          </a:p>
          <a:p>
            <a:pPr marL="0" lvl="0" indent="0" algn="l" rtl="0">
              <a:lnSpc>
                <a:spcPct val="115000"/>
              </a:lnSpc>
              <a:spcBef>
                <a:spcPts val="0"/>
              </a:spcBef>
              <a:spcAft>
                <a:spcPts val="0"/>
              </a:spcAft>
              <a:buNone/>
            </a:pPr>
            <a:r>
              <a:rPr lang="en" sz="1200"/>
              <a:t>Our centre is blessed with two acres of rural</a:t>
            </a:r>
            <a:endParaRPr sz="1200"/>
          </a:p>
          <a:p>
            <a:pPr marL="0" lvl="0" indent="0" algn="l" rtl="0">
              <a:lnSpc>
                <a:spcPct val="115000"/>
              </a:lnSpc>
              <a:spcBef>
                <a:spcPts val="0"/>
              </a:spcBef>
              <a:spcAft>
                <a:spcPts val="0"/>
              </a:spcAft>
              <a:buNone/>
            </a:pPr>
            <a:r>
              <a:rPr lang="en" sz="1200"/>
              <a:t>land. We embrace all weather and the vari-</a:t>
            </a:r>
            <a:endParaRPr sz="1200"/>
          </a:p>
          <a:p>
            <a:pPr marL="0" lvl="0" indent="0" algn="l" rtl="0">
              <a:lnSpc>
                <a:spcPct val="115000"/>
              </a:lnSpc>
              <a:spcBef>
                <a:spcPts val="0"/>
              </a:spcBef>
              <a:spcAft>
                <a:spcPts val="0"/>
              </a:spcAft>
              <a:buNone/>
            </a:pPr>
            <a:r>
              <a:rPr lang="en" sz="1200"/>
              <a:t>ous play opportunities that arise.</a:t>
            </a:r>
            <a:endParaRPr sz="1200"/>
          </a:p>
          <a:p>
            <a:pPr marL="0" lvl="0" indent="0" algn="l" rtl="0">
              <a:lnSpc>
                <a:spcPct val="115000"/>
              </a:lnSpc>
              <a:spcBef>
                <a:spcPts val="0"/>
              </a:spcBef>
              <a:spcAft>
                <a:spcPts val="0"/>
              </a:spcAft>
              <a:buNone/>
            </a:pPr>
            <a:r>
              <a:rPr lang="en" sz="1200"/>
              <a:t>Freedom to use our space for their play pur-</a:t>
            </a:r>
            <a:endParaRPr sz="1200"/>
          </a:p>
          <a:p>
            <a:pPr marL="0" lvl="0" indent="0" algn="l" rtl="0">
              <a:lnSpc>
                <a:spcPct val="115000"/>
              </a:lnSpc>
              <a:spcBef>
                <a:spcPts val="0"/>
              </a:spcBef>
              <a:spcAft>
                <a:spcPts val="0"/>
              </a:spcAft>
              <a:buNone/>
            </a:pPr>
            <a:r>
              <a:rPr lang="en" sz="1200"/>
              <a:t>poses is paramount to our children’s growth,</a:t>
            </a:r>
            <a:endParaRPr sz="1200"/>
          </a:p>
          <a:p>
            <a:pPr marL="0" lvl="0" indent="0" algn="l" rtl="0">
              <a:lnSpc>
                <a:spcPct val="115000"/>
              </a:lnSpc>
              <a:spcBef>
                <a:spcPts val="0"/>
              </a:spcBef>
              <a:spcAft>
                <a:spcPts val="0"/>
              </a:spcAft>
              <a:buNone/>
            </a:pPr>
            <a:r>
              <a:rPr lang="en" sz="1200"/>
              <a:t>learning, socialising and overall develop-</a:t>
            </a:r>
            <a:endParaRPr sz="1200"/>
          </a:p>
          <a:p>
            <a:pPr marL="0" lvl="0" indent="0" algn="l" rtl="0">
              <a:lnSpc>
                <a:spcPct val="115000"/>
              </a:lnSpc>
              <a:spcBef>
                <a:spcPts val="0"/>
              </a:spcBef>
              <a:spcAft>
                <a:spcPts val="0"/>
              </a:spcAft>
              <a:buNone/>
            </a:pPr>
            <a:r>
              <a:rPr lang="en" sz="1200"/>
              <a:t>ment.</a:t>
            </a:r>
            <a:endParaRPr sz="1200"/>
          </a:p>
          <a:p>
            <a:pPr marL="0" lvl="0" indent="0" algn="l" rtl="0">
              <a:lnSpc>
                <a:spcPct val="115000"/>
              </a:lnSpc>
              <a:spcBef>
                <a:spcPts val="0"/>
              </a:spcBef>
              <a:spcAft>
                <a:spcPts val="0"/>
              </a:spcAft>
              <a:buNone/>
            </a:pPr>
            <a:r>
              <a:rPr lang="en" sz="1200"/>
              <a:t>We are a mixed age setting, just like a big</a:t>
            </a:r>
            <a:endParaRPr sz="1200"/>
          </a:p>
          <a:p>
            <a:pPr marL="0" lvl="0" indent="0" algn="l" rtl="0">
              <a:lnSpc>
                <a:spcPct val="115000"/>
              </a:lnSpc>
              <a:spcBef>
                <a:spcPts val="0"/>
              </a:spcBef>
              <a:spcAft>
                <a:spcPts val="0"/>
              </a:spcAft>
              <a:buNone/>
            </a:pPr>
            <a:r>
              <a:rPr lang="en" sz="1200"/>
              <a:t>family, with all our children learning and</a:t>
            </a:r>
            <a:endParaRPr sz="1200"/>
          </a:p>
          <a:p>
            <a:pPr marL="0" lvl="0" indent="0" algn="l" rtl="0">
              <a:lnSpc>
                <a:spcPct val="115000"/>
              </a:lnSpc>
              <a:spcBef>
                <a:spcPts val="0"/>
              </a:spcBef>
              <a:spcAft>
                <a:spcPts val="0"/>
              </a:spcAft>
              <a:buNone/>
            </a:pPr>
            <a:r>
              <a:rPr lang="en" sz="1200"/>
              <a:t>playing together. All areas are accessible to</a:t>
            </a:r>
            <a:endParaRPr sz="1200"/>
          </a:p>
          <a:p>
            <a:pPr marL="0" lvl="0" indent="0" algn="l" rtl="0">
              <a:lnSpc>
                <a:spcPct val="115000"/>
              </a:lnSpc>
              <a:spcBef>
                <a:spcPts val="0"/>
              </a:spcBef>
              <a:spcAft>
                <a:spcPts val="0"/>
              </a:spcAft>
              <a:buNone/>
            </a:pPr>
            <a:r>
              <a:rPr lang="en" sz="1200"/>
              <a:t>all our children regardless of their age or</a:t>
            </a:r>
            <a:endParaRPr sz="1200"/>
          </a:p>
          <a:p>
            <a:pPr marL="0" lvl="0" indent="0" algn="l" rtl="0">
              <a:lnSpc>
                <a:spcPct val="115000"/>
              </a:lnSpc>
              <a:spcBef>
                <a:spcPts val="0"/>
              </a:spcBef>
              <a:spcAft>
                <a:spcPts val="0"/>
              </a:spcAft>
              <a:buNone/>
            </a:pPr>
            <a:r>
              <a:rPr lang="en" sz="1200"/>
              <a:t>stage. We acknowledge and embrace the im-</a:t>
            </a:r>
            <a:endParaRPr sz="1200"/>
          </a:p>
          <a:p>
            <a:pPr marL="0" lvl="0" indent="0" algn="l" rtl="0">
              <a:lnSpc>
                <a:spcPct val="115000"/>
              </a:lnSpc>
              <a:spcBef>
                <a:spcPts val="0"/>
              </a:spcBef>
              <a:spcAft>
                <a:spcPts val="0"/>
              </a:spcAft>
              <a:buNone/>
            </a:pPr>
            <a:r>
              <a:rPr lang="en" sz="1200"/>
              <a:t>portance of tuakana teina practices, where</a:t>
            </a:r>
            <a:endParaRPr sz="1200"/>
          </a:p>
          <a:p>
            <a:pPr marL="0" lvl="0" indent="0" algn="l" rtl="0">
              <a:lnSpc>
                <a:spcPct val="115000"/>
              </a:lnSpc>
              <a:spcBef>
                <a:spcPts val="0"/>
              </a:spcBef>
              <a:spcAft>
                <a:spcPts val="0"/>
              </a:spcAft>
              <a:buNone/>
            </a:pPr>
            <a:r>
              <a:rPr lang="en" sz="1200"/>
              <a:t>all children learn from one another.</a:t>
            </a:r>
            <a:endParaRPr sz="1200"/>
          </a:p>
          <a:p>
            <a:pPr marL="0" lvl="0" indent="0" algn="l" rtl="0">
              <a:lnSpc>
                <a:spcPct val="115000"/>
              </a:lnSpc>
              <a:spcBef>
                <a:spcPts val="0"/>
              </a:spcBef>
              <a:spcAft>
                <a:spcPts val="0"/>
              </a:spcAft>
              <a:buNone/>
            </a:pPr>
            <a:r>
              <a:rPr lang="en" sz="1200"/>
              <a:t>Children are free to explore, climb trees,</a:t>
            </a:r>
            <a:endParaRPr sz="1200"/>
          </a:p>
          <a:p>
            <a:pPr marL="0" lvl="0" indent="0" algn="l" rtl="0">
              <a:lnSpc>
                <a:spcPct val="115000"/>
              </a:lnSpc>
              <a:spcBef>
                <a:spcPts val="0"/>
              </a:spcBef>
              <a:spcAft>
                <a:spcPts val="0"/>
              </a:spcAft>
              <a:buNone/>
            </a:pPr>
            <a:r>
              <a:rPr lang="en" sz="1200"/>
              <a:t>grow vegetables, dig in the dirt, make huts in</a:t>
            </a:r>
            <a:endParaRPr sz="1200"/>
          </a:p>
          <a:p>
            <a:pPr marL="0" lvl="0" indent="0" algn="l" rtl="0">
              <a:lnSpc>
                <a:spcPct val="115000"/>
              </a:lnSpc>
              <a:spcBef>
                <a:spcPts val="0"/>
              </a:spcBef>
              <a:spcAft>
                <a:spcPts val="0"/>
              </a:spcAft>
              <a:buNone/>
            </a:pPr>
            <a:r>
              <a:rPr lang="en" sz="1200"/>
              <a:t>our gardens, play with water, care for ani-</a:t>
            </a:r>
            <a:endParaRPr sz="1200"/>
          </a:p>
          <a:p>
            <a:pPr marL="0" lvl="0" indent="0" algn="l" rtl="0">
              <a:lnSpc>
                <a:spcPct val="115000"/>
              </a:lnSpc>
              <a:spcBef>
                <a:spcPts val="0"/>
              </a:spcBef>
              <a:spcAft>
                <a:spcPts val="0"/>
              </a:spcAft>
              <a:buNone/>
            </a:pPr>
            <a:r>
              <a:rPr lang="en" sz="1200"/>
              <a:t>mals, ride bikes, get muddy, create things us-</a:t>
            </a:r>
            <a:endParaRPr sz="1200"/>
          </a:p>
          <a:p>
            <a:pPr marL="0" lvl="0" indent="0" algn="l" rtl="0">
              <a:lnSpc>
                <a:spcPct val="115000"/>
              </a:lnSpc>
              <a:spcBef>
                <a:spcPts val="0"/>
              </a:spcBef>
              <a:spcAft>
                <a:spcPts val="0"/>
              </a:spcAft>
              <a:buNone/>
            </a:pPr>
            <a:r>
              <a:rPr lang="en" sz="1200"/>
              <a:t>ing a variety of loose parts and explore, while</a:t>
            </a:r>
            <a:endParaRPr sz="1200"/>
          </a:p>
          <a:p>
            <a:pPr marL="0" lvl="0" indent="0" algn="l" rtl="0">
              <a:lnSpc>
                <a:spcPct val="115000"/>
              </a:lnSpc>
              <a:spcBef>
                <a:spcPts val="0"/>
              </a:spcBef>
              <a:spcAft>
                <a:spcPts val="0"/>
              </a:spcAft>
              <a:buNone/>
            </a:pPr>
            <a:r>
              <a:rPr lang="en" sz="1200"/>
              <a:t>being supervised safely. At The Orchard,</a:t>
            </a:r>
            <a:endParaRPr sz="1200"/>
          </a:p>
          <a:p>
            <a:pPr marL="0" lvl="0" indent="0" algn="l" rtl="0">
              <a:lnSpc>
                <a:spcPct val="115000"/>
              </a:lnSpc>
              <a:spcBef>
                <a:spcPts val="0"/>
              </a:spcBef>
              <a:spcAft>
                <a:spcPts val="0"/>
              </a:spcAft>
              <a:buNone/>
            </a:pPr>
            <a:r>
              <a:rPr lang="en" sz="1200"/>
              <a:t>we’re Growing Great Kids.</a:t>
            </a:r>
            <a:endParaRPr sz="1200"/>
          </a:p>
          <a:p>
            <a:pPr marL="0" lvl="0" indent="0" algn="l" rtl="0">
              <a:spcBef>
                <a:spcPts val="0"/>
              </a:spcBef>
              <a:spcAft>
                <a:spcPts val="0"/>
              </a:spcAft>
              <a:buNone/>
            </a:pPr>
            <a:endParaRPr sz="2100">
              <a:solidFill>
                <a:schemeClr val="dk2"/>
              </a:solidFill>
              <a:latin typeface="Source Code Pro"/>
              <a:ea typeface="Source Code Pro"/>
              <a:cs typeface="Source Code Pro"/>
              <a:sym typeface="Source Code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8" name="Google Shape;118;p21" title="IMG_5686.jpg"/>
          <p:cNvPicPr preferRelativeResize="0"/>
          <p:nvPr/>
        </p:nvPicPr>
        <p:blipFill>
          <a:blip r:embed="rId3">
            <a:alphaModFix/>
          </a:blip>
          <a:stretch>
            <a:fillRect/>
          </a:stretch>
        </p:blipFill>
        <p:spPr>
          <a:xfrm>
            <a:off x="3889949" y="583750"/>
            <a:ext cx="5075275" cy="3563491"/>
          </a:xfrm>
          <a:prstGeom prst="rect">
            <a:avLst/>
          </a:prstGeom>
          <a:noFill/>
          <a:ln>
            <a:noFill/>
          </a:ln>
        </p:spPr>
      </p:pic>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2160</Words>
  <Application>Microsoft Macintosh PowerPoint</Application>
  <PresentationFormat>On-screen Show (16:9)</PresentationFormat>
  <Paragraphs>230</Paragraphs>
  <Slides>31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Caveat</vt:lpstr>
      <vt:lpstr>Times New Roman</vt:lpstr>
      <vt:lpstr>Source Code Pro</vt:lpstr>
      <vt:lpstr>Arial</vt:lpstr>
      <vt:lpstr>Amatic SC</vt:lpstr>
      <vt:lpstr>Bree Serif</vt:lpstr>
      <vt:lpstr>Calibri</vt:lpstr>
      <vt:lpstr>Beach Day</vt:lpstr>
      <vt:lpstr>The Orchard  Child Care &amp; Preschool</vt:lpstr>
      <vt:lpstr>Me</vt:lpstr>
      <vt:lpstr>PowerPoint Presentation</vt:lpstr>
      <vt:lpstr>Bit of Background</vt:lpstr>
      <vt:lpstr>PowerPoint Presentation</vt:lpstr>
      <vt:lpstr>PowerPoint Presentation</vt:lpstr>
      <vt:lpstr>Our Philosophy </vt:lpstr>
      <vt:lpstr>PowerPoint Presentation</vt:lpstr>
      <vt:lpstr>PowerPoint Presentation</vt:lpstr>
      <vt:lpstr>Our Environmental Practice</vt:lpstr>
      <vt:lpstr>PowerPoint Presentation</vt:lpstr>
      <vt:lpstr>PowerPoint Presentation</vt:lpstr>
      <vt:lpstr>PowerPoint Presentation</vt:lpstr>
      <vt:lpstr>Our Localised Curriculum</vt:lpstr>
      <vt:lpstr>PowerPoint Presentation</vt:lpstr>
      <vt:lpstr>PowerPoint Presentation</vt:lpstr>
      <vt:lpstr>PowerPoint Presentation</vt:lpstr>
      <vt:lpstr>PowerPoint Presentation</vt:lpstr>
      <vt:lpstr>So… let’s talk about fun… and compliance 🤨…</vt:lpstr>
      <vt:lpstr>PowerPoint Presentation</vt:lpstr>
      <vt:lpstr>PowerPoint Presentation</vt:lpstr>
      <vt:lpstr>PowerPoint Presentation</vt:lpstr>
      <vt:lpstr>PowerPoint Presentation</vt:lpstr>
      <vt:lpstr>PowerPoint Presentation</vt:lpstr>
      <vt:lpstr>Community Engagement</vt:lpstr>
      <vt:lpstr>The Orchard Outside</vt:lpstr>
      <vt:lpstr>PowerPoint Presentation</vt:lpstr>
      <vt:lpstr>PowerPoint Presentation</vt:lpstr>
      <vt:lpstr>Leading A Team - Keys to a low staff turnover… that work for me*</vt:lpstr>
      <vt:lpstr>Team Culture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Office</cp:lastModifiedBy>
  <cp:revision>2</cp:revision>
  <dcterms:modified xsi:type="dcterms:W3CDTF">2026-07-22T00:23:14Z</dcterms:modified>
</cp:coreProperties>
</file>